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handoutMasterIdLst>
    <p:handoutMasterId r:id="rId89"/>
  </p:handoutMasterIdLst>
  <p:sldIdLst>
    <p:sldId id="256" r:id="rId2"/>
    <p:sldId id="402" r:id="rId3"/>
    <p:sldId id="403" r:id="rId4"/>
    <p:sldId id="404" r:id="rId5"/>
    <p:sldId id="387" r:id="rId6"/>
    <p:sldId id="388" r:id="rId7"/>
    <p:sldId id="389" r:id="rId8"/>
    <p:sldId id="390" r:id="rId9"/>
    <p:sldId id="391" r:id="rId10"/>
    <p:sldId id="393" r:id="rId11"/>
    <p:sldId id="394" r:id="rId12"/>
    <p:sldId id="395" r:id="rId13"/>
    <p:sldId id="396" r:id="rId14"/>
    <p:sldId id="343"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 id="359" r:id="rId30"/>
    <p:sldId id="397" r:id="rId31"/>
    <p:sldId id="405" r:id="rId32"/>
    <p:sldId id="406" r:id="rId33"/>
    <p:sldId id="293" r:id="rId34"/>
    <p:sldId id="294" r:id="rId35"/>
    <p:sldId id="296" r:id="rId36"/>
    <p:sldId id="297" r:id="rId37"/>
    <p:sldId id="298" r:id="rId38"/>
    <p:sldId id="299" r:id="rId39"/>
    <p:sldId id="300" r:id="rId40"/>
    <p:sldId id="399" r:id="rId41"/>
    <p:sldId id="400" r:id="rId42"/>
    <p:sldId id="401" r:id="rId43"/>
    <p:sldId id="326" r:id="rId44"/>
    <p:sldId id="327" r:id="rId45"/>
    <p:sldId id="328" r:id="rId46"/>
    <p:sldId id="329" r:id="rId47"/>
    <p:sldId id="330" r:id="rId48"/>
    <p:sldId id="331" r:id="rId49"/>
    <p:sldId id="332" r:id="rId50"/>
    <p:sldId id="333" r:id="rId51"/>
    <p:sldId id="324" r:id="rId52"/>
    <p:sldId id="364" r:id="rId53"/>
    <p:sldId id="365" r:id="rId54"/>
    <p:sldId id="366" r:id="rId55"/>
    <p:sldId id="367" r:id="rId56"/>
    <p:sldId id="368" r:id="rId57"/>
    <p:sldId id="369" r:id="rId58"/>
    <p:sldId id="370" r:id="rId59"/>
    <p:sldId id="371" r:id="rId60"/>
    <p:sldId id="407" r:id="rId61"/>
    <p:sldId id="408" r:id="rId62"/>
    <p:sldId id="337" r:id="rId63"/>
    <p:sldId id="338" r:id="rId64"/>
    <p:sldId id="342" r:id="rId65"/>
    <p:sldId id="398" r:id="rId66"/>
    <p:sldId id="339" r:id="rId67"/>
    <p:sldId id="340" r:id="rId68"/>
    <p:sldId id="341" r:id="rId69"/>
    <p:sldId id="383" r:id="rId70"/>
    <p:sldId id="384" r:id="rId71"/>
    <p:sldId id="385" r:id="rId72"/>
    <p:sldId id="386" r:id="rId73"/>
    <p:sldId id="374" r:id="rId74"/>
    <p:sldId id="375" r:id="rId75"/>
    <p:sldId id="376" r:id="rId76"/>
    <p:sldId id="377" r:id="rId77"/>
    <p:sldId id="378" r:id="rId78"/>
    <p:sldId id="379" r:id="rId79"/>
    <p:sldId id="381" r:id="rId80"/>
    <p:sldId id="382" r:id="rId81"/>
    <p:sldId id="302" r:id="rId82"/>
    <p:sldId id="304" r:id="rId83"/>
    <p:sldId id="305" r:id="rId84"/>
    <p:sldId id="306" r:id="rId85"/>
    <p:sldId id="409" r:id="rId86"/>
    <p:sldId id="410" r:id="rId87"/>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FFCCFF"/>
    <a:srgbClr val="CCFFCC"/>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73" autoAdjust="0"/>
    <p:restoredTop sz="68528" autoAdjust="0"/>
  </p:normalViewPr>
  <p:slideViewPr>
    <p:cSldViewPr>
      <p:cViewPr varScale="1">
        <p:scale>
          <a:sx n="53" d="100"/>
          <a:sy n="53" d="100"/>
        </p:scale>
        <p:origin x="-888" y="-96"/>
      </p:cViewPr>
      <p:guideLst>
        <p:guide orient="horz" pos="2160"/>
        <p:guide pos="2880"/>
      </p:guideLst>
    </p:cSldViewPr>
  </p:slideViewPr>
  <p:outlineViewPr>
    <p:cViewPr>
      <p:scale>
        <a:sx n="33" d="100"/>
        <a:sy n="33" d="100"/>
      </p:scale>
      <p:origin x="0" y="3678"/>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077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n-US"/>
          </a:p>
        </p:txBody>
      </p:sp>
      <p:sp>
        <p:nvSpPr>
          <p:cNvPr id="16077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n-US"/>
          </a:p>
        </p:txBody>
      </p:sp>
      <p:sp>
        <p:nvSpPr>
          <p:cNvPr id="16077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n-US"/>
          </a:p>
        </p:txBody>
      </p:sp>
      <p:sp>
        <p:nvSpPr>
          <p:cNvPr id="16077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B403FA5A-E346-4BD4-B64C-755F744B535B}"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vl1pPr>
          </a:lstStyle>
          <a:p>
            <a:pPr>
              <a:defRPr/>
            </a:pPr>
            <a:endParaRPr lang="en-US"/>
          </a:p>
        </p:txBody>
      </p:sp>
      <p:sp>
        <p:nvSpPr>
          <p:cNvPr id="819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vl1pPr>
          </a:lstStyle>
          <a:p>
            <a:pPr>
              <a:defRPr/>
            </a:pPr>
            <a:endParaRPr lang="en-US"/>
          </a:p>
        </p:txBody>
      </p:sp>
      <p:sp>
        <p:nvSpPr>
          <p:cNvPr id="17412"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vl1pPr>
          </a:lstStyle>
          <a:p>
            <a:pPr>
              <a:defRPr/>
            </a:pPr>
            <a:endParaRPr lang="en-US"/>
          </a:p>
        </p:txBody>
      </p:sp>
      <p:sp>
        <p:nvSpPr>
          <p:cNvPr id="819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C79D00FE-2BDE-440C-8BFE-431B50D1343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vitalsmarts.com/"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20482" name="Notes Placeholder 2"/>
          <p:cNvSpPr>
            <a:spLocks noGrp="1"/>
          </p:cNvSpPr>
          <p:nvPr>
            <p:ph type="body" idx="1"/>
          </p:nvPr>
        </p:nvSpPr>
        <p:spPr>
          <a:noFill/>
          <a:ln/>
        </p:spPr>
        <p:txBody>
          <a:bodyPr/>
          <a:lstStyle/>
          <a:p>
            <a:pPr eaLnBrk="1" hangingPunct="1"/>
            <a:endParaRPr lang="en-US" smtClean="0"/>
          </a:p>
        </p:txBody>
      </p:sp>
      <p:sp>
        <p:nvSpPr>
          <p:cNvPr id="20483" name="Slide Number Placeholder 3"/>
          <p:cNvSpPr>
            <a:spLocks noGrp="1"/>
          </p:cNvSpPr>
          <p:nvPr>
            <p:ph type="sldNum" sz="quarter" idx="5"/>
          </p:nvPr>
        </p:nvSpPr>
        <p:spPr>
          <a:noFill/>
        </p:spPr>
        <p:txBody>
          <a:bodyPr/>
          <a:lstStyle/>
          <a:p>
            <a:fld id="{448CA78A-64B7-4C6D-B156-030EA670D833}"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75BECCE6-4155-45AD-820F-E234529559D3}" type="slidenum">
              <a:rPr lang="en-US" smtClean="0"/>
              <a:pPr/>
              <a:t>16</a:t>
            </a:fld>
            <a:endParaRPr lang="en-US" smtClean="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xfrm>
            <a:off x="974725" y="4560888"/>
            <a:ext cx="5365750" cy="4319587"/>
          </a:xfrm>
          <a:noFill/>
          <a:ln/>
        </p:spPr>
        <p:txBody>
          <a:bodyPr/>
          <a:lstStyle/>
          <a:p>
            <a:pPr eaLnBrk="1" hangingPunct="1"/>
            <a:r>
              <a:rPr lang="en-US" smtClean="0"/>
              <a:t>Another good resource for MTs to supplement this section</a:t>
            </a:r>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p:spPr>
        <p:txBody>
          <a:bodyPr/>
          <a:lstStyle/>
          <a:p>
            <a:fld id="{B5774A8F-B6B8-49DB-943A-D8525E2CDAC4}" type="slidenum">
              <a:rPr lang="en-US" smtClean="0"/>
              <a:pPr/>
              <a:t>17</a:t>
            </a:fld>
            <a:endParaRPr lang="en-US" smtClean="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r>
              <a:rPr lang="en-US" smtClean="0"/>
              <a:t>These are some topics that will be covered during the CMTE training</a:t>
            </a:r>
            <a:endParaRPr lang="en-US" b="1" smtClean="0"/>
          </a:p>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p:spPr>
        <p:txBody>
          <a:bodyPr/>
          <a:lstStyle/>
          <a:p>
            <a:fld id="{9C2C5081-B52C-4FA7-9F1B-4971FABBF864}" type="slidenum">
              <a:rPr lang="en-US" smtClean="0"/>
              <a:pPr/>
              <a:t>18</a:t>
            </a:fld>
            <a:endParaRPr lang="en-US" smtClean="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pPr eaLnBrk="1" hangingPunct="1">
              <a:buFontTx/>
              <a:buChar char="•"/>
            </a:pPr>
            <a:r>
              <a:rPr lang="en-US" smtClean="0"/>
              <a:t> 1 Openly discuss the supervision process with interns (handout on preparing intern for supervision)</a:t>
            </a:r>
          </a:p>
          <a:p>
            <a:pPr eaLnBrk="1" hangingPunct="1">
              <a:buFontTx/>
              <a:buChar char="•"/>
            </a:pPr>
            <a:r>
              <a:rPr lang="en-US" smtClean="0"/>
              <a:t> 2 Working through these common reactions of transference can increase the effectiveness of supervision as well as contribute to the professional and personal development of the supervisee.</a:t>
            </a:r>
          </a:p>
          <a:p>
            <a:pPr eaLnBrk="1" hangingPunct="1">
              <a:buFontTx/>
              <a:buChar char="•"/>
            </a:pPr>
            <a:r>
              <a:rPr lang="en-US" smtClean="0"/>
              <a:t> 3 Especially important when you are supervising more than one intern simultaneously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p:spPr>
        <p:txBody>
          <a:bodyPr/>
          <a:lstStyle/>
          <a:p>
            <a:fld id="{55D81D7E-832E-4F65-BC10-803EB332452B}" type="slidenum">
              <a:rPr lang="en-US" smtClean="0"/>
              <a:pPr/>
              <a:t>19</a:t>
            </a:fld>
            <a:endParaRPr lang="en-US" smtClean="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pPr eaLnBrk="1" hangingPunct="1"/>
            <a:r>
              <a:rPr lang="en-US" smtClean="0"/>
              <a:t>Remember that we also have accountability to our clients that they will receive quality care</a:t>
            </a:r>
          </a:p>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p:spPr>
        <p:txBody>
          <a:bodyPr/>
          <a:lstStyle/>
          <a:p>
            <a:fld id="{AB370B62-6313-43D8-93B3-06ABF7CDD650}" type="slidenum">
              <a:rPr lang="en-US" smtClean="0"/>
              <a:pPr/>
              <a:t>20</a:t>
            </a:fld>
            <a:endParaRPr lang="en-US" smtClean="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r>
              <a:rPr lang="en-US" smtClean="0"/>
              <a:t>Sometimes these roles can overlap or become blurred when dual relationships surface and professional boundaries are crossed</a:t>
            </a:r>
          </a:p>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p:spPr>
        <p:txBody>
          <a:bodyPr/>
          <a:lstStyle/>
          <a:p>
            <a:fld id="{7FE8621A-E6C9-4B71-87DA-DB839AB278F2}" type="slidenum">
              <a:rPr lang="en-US" smtClean="0"/>
              <a:pPr/>
              <a:t>21</a:t>
            </a:fld>
            <a:endParaRPr lang="en-US" smtClean="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p:spPr>
        <p:txBody>
          <a:bodyPr/>
          <a:lstStyle/>
          <a:p>
            <a:pPr eaLnBrk="1" hangingPunct="1"/>
            <a:r>
              <a:rPr lang="en-US" smtClean="0"/>
              <a:t>As supervisors, we need to continuously keep ourselves in check in keeping our relationship a professional one.</a:t>
            </a:r>
          </a:p>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p:spPr>
        <p:txBody>
          <a:bodyPr/>
          <a:lstStyle/>
          <a:p>
            <a:fld id="{568A9942-D0FC-46B4-92AB-F84B8DBB1E8C}" type="slidenum">
              <a:rPr lang="en-US" smtClean="0"/>
              <a:pPr/>
              <a:t>22</a:t>
            </a:fld>
            <a:endParaRPr lang="en-US" smtClean="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p:spPr>
        <p:txBody>
          <a:bodyPr/>
          <a:lstStyle/>
          <a:p>
            <a:pPr eaLnBrk="1" hangingPunct="1"/>
            <a:r>
              <a:rPr lang="en-US" smtClean="0"/>
              <a:t>Sometimes dual relationships happen gradually or the supervisor is in denial or rationalizes the dual relationship (e.g. example of having the intern babysit your children)</a:t>
            </a:r>
          </a:p>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p:spPr>
        <p:txBody>
          <a:bodyPr/>
          <a:lstStyle/>
          <a:p>
            <a:fld id="{EE0AFDA0-38B3-4BC0-9AF3-3873B9BB0BE3}" type="slidenum">
              <a:rPr lang="en-US" smtClean="0"/>
              <a:pPr/>
              <a:t>23</a:t>
            </a:fld>
            <a:endParaRPr lang="en-US" smtClean="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pPr eaLnBrk="1" hangingPunct="1"/>
            <a:r>
              <a:rPr lang="en-US" smtClean="0"/>
              <a:t>Supervision is not a time for the supervisor to “dump” on the intern about his/her own stressors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p:spPr>
        <p:txBody>
          <a:bodyPr/>
          <a:lstStyle/>
          <a:p>
            <a:fld id="{FC009FDE-6117-461C-882B-745430CAD790}" type="slidenum">
              <a:rPr lang="en-US" smtClean="0"/>
              <a:pPr/>
              <a:t>24</a:t>
            </a:fld>
            <a:endParaRPr lang="en-US" smtClean="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xfrm>
            <a:off x="974725" y="4560888"/>
            <a:ext cx="5365750" cy="4319587"/>
          </a:xfrm>
          <a:noFill/>
          <a:ln/>
        </p:spPr>
        <p:txBody>
          <a:bodyPr/>
          <a:lstStyle/>
          <a:p>
            <a:pPr eaLnBrk="1" hangingPunct="1"/>
            <a:r>
              <a:rPr lang="en-US" smtClean="0"/>
              <a:t>Just as we need to be careful about self-disclosure with our clients, we need to keep it in check with our interns as well</a:t>
            </a:r>
          </a:p>
          <a:p>
            <a:pPr eaLnBrk="1" hangingPunct="1"/>
            <a:endParaRPr lang="en-US" smtClean="0"/>
          </a:p>
          <a:p>
            <a:pPr eaLnBrk="1" hangingPunct="1"/>
            <a:r>
              <a:rPr lang="en-US" smtClean="0"/>
              <a:t>There needs to be a balance. On the one hand, we want our interns to be open and honest in sharing their thoughts/feelings/reactions to their clients. However, we need to be cognizant as to when this information borders on a deeply personal level. </a:t>
            </a:r>
          </a:p>
          <a:p>
            <a:pPr eaLnBrk="1" hangingPunct="1"/>
            <a:r>
              <a:rPr lang="en-US" smtClean="0"/>
              <a:t>- It’s okay to have interns seek outside therapy when necessary – talk to intern and Academic faculty if this requirement needs to be added to the internship agreement</a:t>
            </a:r>
          </a:p>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p:spPr>
        <p:txBody>
          <a:bodyPr/>
          <a:lstStyle/>
          <a:p>
            <a:fld id="{4AB2AC4E-97A8-4B2C-8F61-CABF8DBE8B4D}" type="slidenum">
              <a:rPr lang="en-US" smtClean="0"/>
              <a:pPr/>
              <a:t>25</a:t>
            </a:fld>
            <a:endParaRPr lang="en-US" smtClean="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pPr eaLnBrk="1" hangingPunct="1"/>
            <a:r>
              <a:rPr lang="en-US" smtClean="0"/>
              <a:t>Encourage group discussion in response to this question.</a:t>
            </a:r>
          </a:p>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p:spPr>
        <p:txBody>
          <a:bodyPr/>
          <a:lstStyle/>
          <a:p>
            <a:pPr eaLnBrk="1" hangingPunct="1"/>
            <a:endParaRPr lang="en-US" smtClean="0"/>
          </a:p>
        </p:txBody>
      </p:sp>
      <p:sp>
        <p:nvSpPr>
          <p:cNvPr id="22531" name="Slide Number Placeholder 3"/>
          <p:cNvSpPr>
            <a:spLocks noGrp="1"/>
          </p:cNvSpPr>
          <p:nvPr>
            <p:ph type="sldNum" sz="quarter" idx="5"/>
          </p:nvPr>
        </p:nvSpPr>
        <p:spPr>
          <a:noFill/>
        </p:spPr>
        <p:txBody>
          <a:bodyPr/>
          <a:lstStyle/>
          <a:p>
            <a:fld id="{AD083AD9-B5E0-4DA6-AA48-AD27A9D0C6E4}"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p:spPr>
        <p:txBody>
          <a:bodyPr/>
          <a:lstStyle/>
          <a:p>
            <a:fld id="{E5429752-FA94-4CF5-8A84-84FA5447A796}" type="slidenum">
              <a:rPr lang="en-US" smtClean="0"/>
              <a:pPr/>
              <a:t>26</a:t>
            </a:fld>
            <a:endParaRPr lang="en-US" smtClean="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eaLnBrk="1" hangingPunct="1"/>
            <a:r>
              <a:rPr lang="en-US" smtClean="0"/>
              <a:t>Supervision is confidential to an extent…remember to discuss confidentiality with your interns at the first supervision session</a:t>
            </a:r>
          </a:p>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p:spPr>
        <p:txBody>
          <a:bodyPr/>
          <a:lstStyle/>
          <a:p>
            <a:fld id="{3BE1A577-5B02-4E36-9940-79CB328D1662}" type="slidenum">
              <a:rPr lang="en-US" smtClean="0"/>
              <a:pPr/>
              <a:t>27</a:t>
            </a:fld>
            <a:endParaRPr lang="en-US" smtClean="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pPr eaLnBrk="1" hangingPunct="1"/>
            <a:r>
              <a:rPr lang="en-US" smtClean="0"/>
              <a:t>Since 2007, AMTA has now adopted competencies specific to music therapy supervision.</a:t>
            </a:r>
          </a:p>
          <a:p>
            <a:pPr eaLnBrk="1" hangingPunct="1"/>
            <a:r>
              <a:rPr lang="en-US" smtClean="0"/>
              <a:t>These are some that are related to the topic of ethics.</a:t>
            </a:r>
          </a:p>
          <a:p>
            <a:pPr eaLnBrk="1" hangingPunct="1"/>
            <a:endParaRPr lang="en-US" smtClean="0"/>
          </a:p>
          <a:p>
            <a:pPr eaLnBrk="1" hangingPunct="1"/>
            <a:r>
              <a:rPr lang="en-US" smtClean="0"/>
              <a:t>Everyone in this room, including those of us presenting, need to continuously improve our competence as supervisors. This CMTE course is only the beginning and is really the tip of the iceberg.</a:t>
            </a:r>
          </a:p>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p:spPr>
        <p:txBody>
          <a:bodyPr/>
          <a:lstStyle/>
          <a:p>
            <a:fld id="{26C6BDF0-4BDD-48F7-961D-0048CB6FD6AD}" type="slidenum">
              <a:rPr lang="en-US" smtClean="0"/>
              <a:pPr/>
              <a:t>28</a:t>
            </a:fld>
            <a:endParaRPr lang="en-US" smtClean="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eaLnBrk="1" hangingPunct="1"/>
            <a:r>
              <a:rPr lang="en-US" smtClean="0"/>
              <a:t>Ways to keep ethical in your supervisory role…</a:t>
            </a:r>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CBBD20D3-AEC9-4C0C-A12F-6C79A163335E}" type="slidenum">
              <a:rPr lang="en-US" smtClean="0"/>
              <a:pPr/>
              <a:t>29</a:t>
            </a:fld>
            <a:endParaRPr lang="en-US" smtClean="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r>
              <a:rPr lang="en-US" smtClean="0"/>
              <a:t>Cannot emphasize this point enough.</a:t>
            </a:r>
          </a:p>
          <a:p>
            <a:pPr eaLnBrk="1" hangingPunct="1"/>
            <a:endParaRPr lang="en-US" smtClean="0"/>
          </a:p>
          <a:p>
            <a:pPr eaLnBrk="1" hangingPunct="1"/>
            <a:r>
              <a:rPr lang="en-US" smtClean="0"/>
              <a:t>We need to know when it’s time to take a break from supervising…if you are an internship director and have other supervising MTs on site, you have an ethical responsibility to look for the warning signs of your supervisors.</a:t>
            </a:r>
          </a:p>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fld id="{29485F73-2AC9-465D-9BC5-77A96F5FFA83}" type="slidenum">
              <a:rPr lang="en-US" smtClean="0"/>
              <a:pPr/>
              <a:t>33</a:t>
            </a:fld>
            <a:endParaRPr lang="en-US" smtClean="0"/>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xfrm>
            <a:off x="974725" y="4560888"/>
            <a:ext cx="5365750" cy="4319587"/>
          </a:xfrm>
          <a:noFill/>
          <a:ln/>
        </p:spPr>
        <p:txBody>
          <a:bodyPr/>
          <a:lstStyle/>
          <a:p>
            <a:pPr eaLnBrk="1" hangingPunct="1"/>
            <a:r>
              <a:rPr lang="en-US" smtClean="0"/>
              <a:t>The skills that support open and productive communication are easily recognizable as common sense.  The basic counseling training music therapists receive in academic programs, together with the experience of being mentored, usually serves the intern supervisor well. However, as previously discussed in this training, the supervisor-intern relationship is not a therapy relationship, you are not their professor, and your intern is not yet an employee. The authors of the communication book, </a:t>
            </a:r>
            <a:r>
              <a:rPr lang="en-US" u="sng" smtClean="0"/>
              <a:t>Crucial Conversations</a:t>
            </a:r>
            <a:r>
              <a:rPr lang="en-US" smtClean="0"/>
              <a:t>, provide some useful guideposts that can help the supervisor establish and maintain healthy dialogue with supervisees who will soon to become your colleagues.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p:spPr>
        <p:txBody>
          <a:bodyPr/>
          <a:lstStyle/>
          <a:p>
            <a:fld id="{B108A249-FF2E-4CDA-8F7C-433E4646E53A}" type="slidenum">
              <a:rPr lang="en-US" smtClean="0"/>
              <a:pPr/>
              <a:t>34</a:t>
            </a:fld>
            <a:endParaRPr lang="en-US" smtClean="0"/>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xfrm>
            <a:off x="974725" y="4560888"/>
            <a:ext cx="5365750" cy="4319587"/>
          </a:xfrm>
          <a:noFill/>
          <a:ln/>
        </p:spPr>
        <p:txBody>
          <a:bodyPr/>
          <a:lstStyle/>
          <a:p>
            <a:pPr eaLnBrk="1" hangingPunct="1"/>
            <a:r>
              <a:rPr lang="en-US" smtClean="0"/>
              <a:t>Know what you want</a:t>
            </a:r>
          </a:p>
          <a:p>
            <a:pPr eaLnBrk="1" hangingPunct="1"/>
            <a:endParaRPr lang="en-US" smtClean="0"/>
          </a:p>
          <a:p>
            <a:pPr eaLnBrk="1" hangingPunct="1"/>
            <a:r>
              <a:rPr lang="en-US" smtClean="0"/>
              <a:t>Overall, what do you want out of the experience of having an intern as part of your professional music therapy practice? In a given situation or issue, what do you really want to have happen as a result of discussing the situation or issue with your intern?</a:t>
            </a:r>
          </a:p>
          <a:p>
            <a:pPr eaLnBrk="1" hangingPunct="1"/>
            <a:r>
              <a:rPr lang="en-US" smtClean="0"/>
              <a:t>Know what you want for your intern</a:t>
            </a:r>
          </a:p>
          <a:p>
            <a:pPr eaLnBrk="1" hangingPunct="1"/>
            <a:endParaRPr lang="en-US" smtClean="0"/>
          </a:p>
          <a:p>
            <a:pPr eaLnBrk="1" hangingPunct="1"/>
            <a:r>
              <a:rPr lang="en-US" smtClean="0"/>
              <a:t>What do you want your intern to take away from the internship experience at your site? In a given discussion, what do you want your intern to learn, feel, or think at the end of your discussion?</a:t>
            </a:r>
          </a:p>
          <a:p>
            <a:pPr eaLnBrk="1" hangingPunct="1"/>
            <a:r>
              <a:rPr lang="en-US" smtClean="0"/>
              <a:t>Know what you want for the relationship</a:t>
            </a:r>
          </a:p>
          <a:p>
            <a:pPr eaLnBrk="1" hangingPunct="1"/>
            <a:endParaRPr lang="en-US" smtClean="0"/>
          </a:p>
          <a:p>
            <a:pPr eaLnBrk="1" hangingPunct="1"/>
            <a:r>
              <a:rPr lang="en-US" smtClean="0"/>
              <a:t>Every conversation you have with your intern, from the interview forward, characterizes the quality and course of development for your relationship. Where do you want this journey to go, regardless of the particular personality or talents of a given individual?</a:t>
            </a:r>
          </a:p>
          <a:p>
            <a:pPr eaLnBrk="1" hangingPunct="1"/>
            <a:endParaRPr lang="en-US" smtClean="0"/>
          </a:p>
          <a:p>
            <a:pPr eaLnBrk="1" hangingPunct="1"/>
            <a:r>
              <a:rPr lang="en-US" smtClean="0"/>
              <a:t>Make it safe to dialogue</a:t>
            </a:r>
          </a:p>
          <a:p>
            <a:pPr eaLnBrk="1" hangingPunct="1"/>
            <a:endParaRPr lang="en-US" smtClean="0"/>
          </a:p>
          <a:p>
            <a:pPr eaLnBrk="1" hangingPunct="1"/>
            <a:r>
              <a:rPr lang="en-US" smtClean="0"/>
              <a:t>It is not uncommon for a supervisor to find out at the exit interview that an event or issue that occurred during a 6-month internship experience was troubling or frustrating for the intern.  It may come out as highly dissatisfied ratings on some portion of the site evaluation.  How come the intern never came forward before the end? Was there something in your supervision style that inhibited the intern from coming forward?</a:t>
            </a:r>
          </a:p>
          <a:p>
            <a:pPr eaLnBrk="1" hangingPunct="1"/>
            <a:endParaRPr lang="en-US" smtClean="0"/>
          </a:p>
          <a:p>
            <a:pPr eaLnBrk="1" hangingPunct="1"/>
            <a:r>
              <a:rPr lang="en-US" smtClean="0"/>
              <a:t>Make sure your behavior matches what you want</a:t>
            </a:r>
          </a:p>
          <a:p>
            <a:pPr eaLnBrk="1" hangingPunct="1"/>
            <a:endParaRPr lang="en-US" smtClean="0"/>
          </a:p>
          <a:p>
            <a:pPr eaLnBrk="1" hangingPunct="1"/>
            <a:r>
              <a:rPr lang="en-US" smtClean="0"/>
              <a:t>Under the normal stresses and strains of any music therapy work environment, a supervisor’s response/reaction to intern behavior can be counterproductive to what you really want for yourself, the intern, and the relationship. If a conversation or supervision session has gone badly, did a secondary motive derail your words, actions, or best intentions? Why did you loose your cool?</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p:spPr>
        <p:txBody>
          <a:bodyPr/>
          <a:lstStyle/>
          <a:p>
            <a:fld id="{6E8CB921-22CF-42D3-81E6-015DDAC9D667}" type="slidenum">
              <a:rPr lang="en-US" smtClean="0"/>
              <a:pPr/>
              <a:t>35</a:t>
            </a:fld>
            <a:endParaRPr lang="en-US" smtClean="0"/>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xfrm>
            <a:off x="974725" y="4560888"/>
            <a:ext cx="5365750" cy="4319587"/>
          </a:xfrm>
          <a:noFill/>
          <a:ln/>
        </p:spPr>
        <p:txBody>
          <a:bodyPr/>
          <a:lstStyle/>
          <a:p>
            <a:pPr eaLnBrk="1" hangingPunct="1"/>
            <a:r>
              <a:rPr lang="en-US" smtClean="0"/>
              <a:t>Holding in mind what you want for yourself, the intern, and the relationship helps diminish secondary motives that are dialogue killers.  You may be able to recall or imagine instances where a supervisor might act or speak with these motives that pop up in the heat of the moment:</a:t>
            </a:r>
          </a:p>
          <a:p>
            <a:pPr eaLnBrk="1" hangingPunct="1"/>
            <a:r>
              <a:rPr lang="en-US" smtClean="0"/>
              <a:t>	</a:t>
            </a:r>
          </a:p>
          <a:p>
            <a:pPr eaLnBrk="1" hangingPunct="1"/>
            <a:r>
              <a:rPr lang="en-US" smtClean="0"/>
              <a:t>Trying to save face</a:t>
            </a:r>
          </a:p>
          <a:p>
            <a:pPr eaLnBrk="1" hangingPunct="1"/>
            <a:r>
              <a:rPr lang="en-US" smtClean="0"/>
              <a:t>Withdrawing to avoid embarrassment or confrontation</a:t>
            </a:r>
          </a:p>
          <a:p>
            <a:pPr eaLnBrk="1" hangingPunct="1"/>
            <a:r>
              <a:rPr lang="en-US" smtClean="0"/>
              <a:t>Simply trying to win</a:t>
            </a:r>
          </a:p>
          <a:p>
            <a:pPr eaLnBrk="1" hangingPunct="1"/>
            <a:r>
              <a:rPr lang="en-US" smtClean="0"/>
              <a:t>Needing to be right</a:t>
            </a:r>
          </a:p>
          <a:p>
            <a:pPr eaLnBrk="1" hangingPunct="1"/>
            <a:r>
              <a:rPr lang="en-US" smtClean="0"/>
              <a:t>Wanting to punish</a:t>
            </a:r>
          </a:p>
          <a:p>
            <a:pPr eaLnBrk="1" hangingPunct="1"/>
            <a:endParaRPr lang="en-US" smtClean="0"/>
          </a:p>
          <a:p>
            <a:pPr eaLnBrk="1" hangingPunct="1"/>
            <a:r>
              <a:rPr lang="en-US" smtClean="0"/>
              <a:t>Any of these secondary motives can produce words (sarcasm, exaggeration, threats, name-calling) or behaviors (including body language) that can shut down the open line of communication between intern and supervisor.  These are also defense behaviors that the supervisor may observe in the intern.  They are signs that the environment has become hostile to honest dialogue.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p:spPr>
        <p:txBody>
          <a:bodyPr/>
          <a:lstStyle/>
          <a:p>
            <a:fld id="{70AE13C8-F4A5-40A0-A29F-887C3B2A571C}" type="slidenum">
              <a:rPr lang="en-US" smtClean="0"/>
              <a:pPr/>
              <a:t>36</a:t>
            </a:fld>
            <a:endParaRPr lang="en-US" smtClean="0"/>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xfrm>
            <a:off x="974725" y="4560888"/>
            <a:ext cx="5365750" cy="4319587"/>
          </a:xfrm>
          <a:noFill/>
          <a:ln/>
        </p:spPr>
        <p:txBody>
          <a:bodyPr/>
          <a:lstStyle/>
          <a:p>
            <a:pPr eaLnBrk="1" hangingPunct="1"/>
            <a:r>
              <a:rPr lang="en-US" smtClean="0"/>
              <a:t>So knowing what you want to avoid saying and doing, how do you make it safe for you and your intern to say what really needs to be said?</a:t>
            </a:r>
          </a:p>
          <a:p>
            <a:pPr eaLnBrk="1" hangingPunct="1"/>
            <a:r>
              <a:rPr lang="en-US" smtClean="0"/>
              <a:t>	</a:t>
            </a:r>
          </a:p>
          <a:p>
            <a:pPr eaLnBrk="1" hangingPunct="1"/>
            <a:r>
              <a:rPr lang="en-US" smtClean="0"/>
              <a:t>Establish mutual purpose </a:t>
            </a:r>
          </a:p>
          <a:p>
            <a:pPr eaLnBrk="1" hangingPunct="1"/>
            <a:r>
              <a:rPr lang="en-US" smtClean="0"/>
              <a:t>This is where the competencies and internship agreements can really serve to provide solid common ground.  This is not judging the person. All music therapists are expected to meet these competency requirements.</a:t>
            </a:r>
          </a:p>
          <a:p>
            <a:pPr eaLnBrk="1" hangingPunct="1"/>
            <a:endParaRPr lang="en-US" smtClean="0"/>
          </a:p>
          <a:p>
            <a:pPr eaLnBrk="1" hangingPunct="1"/>
            <a:r>
              <a:rPr lang="en-US" smtClean="0"/>
              <a:t>Maintain mutual respect</a:t>
            </a:r>
          </a:p>
          <a:p>
            <a:pPr eaLnBrk="1" hangingPunct="1"/>
            <a:r>
              <a:rPr lang="en-US" smtClean="0"/>
              <a:t>No matter how different an intern appears to be from you (either as you are now, or as you believe you were when you were an intern) there remains a kinship to be found in the shared decision to become music therapists.  Authentic sympathy and empathy can emerge from focusing on the kinship instead of dwelling on the differences.</a:t>
            </a:r>
          </a:p>
          <a:p>
            <a:pPr eaLnBrk="1" hangingPunct="1"/>
            <a:endParaRPr lang="en-US" smtClean="0"/>
          </a:p>
          <a:p>
            <a:pPr eaLnBrk="1" hangingPunct="1"/>
            <a:r>
              <a:rPr lang="en-US" smtClean="0"/>
              <a:t>Use contrasting statements</a:t>
            </a:r>
          </a:p>
          <a:p>
            <a:pPr eaLnBrk="1" hangingPunct="1"/>
            <a:r>
              <a:rPr lang="en-US" smtClean="0"/>
              <a:t>Returning to your reflections on what you want, try using contrasting statements to open up the dialogue.  Example: “I don’t want you to think I objected to your choice of rap music for today’s TME in group, and I want to support you in meeting your competency requirement in keyboard accompaniment. Let’s see if we can brainstorm on ways to make this type of intervention even more effective.”</a:t>
            </a:r>
          </a:p>
          <a:p>
            <a:pPr eaLnBrk="1" hangingPunct="1"/>
            <a:endParaRPr lang="en-US" smtClean="0"/>
          </a:p>
          <a:p>
            <a:pPr eaLnBrk="1" hangingPunct="1"/>
            <a:r>
              <a:rPr lang="en-US" smtClean="0"/>
              <a:t>Acknowledge contributions to a common pool of meaning</a:t>
            </a:r>
          </a:p>
          <a:p>
            <a:pPr eaLnBrk="1" hangingPunct="1"/>
            <a:r>
              <a:rPr lang="en-US" smtClean="0"/>
              <a:t>Once a dialogue has been established, be sure to acknowledge and consider what an intern comes up with as suggestions, observations, and feedback on you in your efforts to supervise.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p:spPr>
        <p:txBody>
          <a:bodyPr/>
          <a:lstStyle/>
          <a:p>
            <a:fld id="{F784DC7C-D644-46E3-8E69-3552D3EABC71}" type="slidenum">
              <a:rPr lang="en-US" smtClean="0"/>
              <a:pPr/>
              <a:t>37</a:t>
            </a:fld>
            <a:endParaRPr lang="en-US" smtClean="0"/>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xfrm>
            <a:off x="974725" y="4560888"/>
            <a:ext cx="5365750" cy="4319587"/>
          </a:xfrm>
          <a:noFill/>
          <a:ln/>
        </p:spPr>
        <p:txBody>
          <a:bodyPr/>
          <a:lstStyle/>
          <a:p>
            <a:pPr eaLnBrk="1" hangingPunct="1"/>
            <a:r>
              <a:rPr lang="en-US" smtClean="0"/>
              <a:t>Your path to action should reflect what you really want.</a:t>
            </a:r>
          </a:p>
          <a:p>
            <a:pPr eaLnBrk="1" hangingPunct="1"/>
            <a:r>
              <a:rPr lang="en-US" smtClean="0"/>
              <a:t>Pursuing a secondary motive may lead you down a false action path (including your choice of words and body language) and close down dialogue.</a:t>
            </a:r>
          </a:p>
          <a:p>
            <a:pPr eaLnBrk="1" hangingPunct="1"/>
            <a:endParaRPr lang="en-US" smtClean="0"/>
          </a:p>
          <a:p>
            <a:pPr eaLnBrk="1" hangingPunct="1"/>
            <a:r>
              <a:rPr lang="en-US" smtClean="0"/>
              <a:t>This can damage the relationship and you still don’t have what you really want - for yourself or the intern</a:t>
            </a:r>
          </a:p>
          <a:p>
            <a:pPr eaLnBrk="1" hangingPunct="1"/>
            <a:r>
              <a:rPr lang="en-US" smtClean="0"/>
              <a:t>The next exchange on a given issue may end up as a full-blown confrontation.</a:t>
            </a:r>
          </a:p>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p:spPr>
        <p:txBody>
          <a:bodyPr/>
          <a:lstStyle/>
          <a:p>
            <a:fld id="{879ECE1D-F062-4B87-8793-B7261BF3DE7A}" type="slidenum">
              <a:rPr lang="en-US" smtClean="0"/>
              <a:pPr/>
              <a:t>38</a:t>
            </a:fld>
            <a:endParaRPr lang="en-US" smtClean="0"/>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xfrm>
            <a:off x="974725" y="4560888"/>
            <a:ext cx="5365750" cy="4319587"/>
          </a:xfrm>
          <a:noFill/>
          <a:ln/>
        </p:spPr>
        <p:txBody>
          <a:bodyPr/>
          <a:lstStyle/>
          <a:p>
            <a:pPr eaLnBrk="1" hangingPunct="1"/>
            <a:r>
              <a:rPr lang="en-US" smtClean="0"/>
              <a:t>The common pool of meaning should be a resource that you and your intern can contribute to and draw from throughout the internship experience. Forcing ideas into the pool violates safety and makes dialogue into an argument. </a:t>
            </a:r>
          </a:p>
          <a:p>
            <a:pPr eaLnBrk="1" hangingPunct="1"/>
            <a:endParaRPr lang="en-US" smtClean="0"/>
          </a:p>
          <a:p>
            <a:pPr eaLnBrk="1" hangingPunct="1"/>
            <a:r>
              <a:rPr lang="en-US" smtClean="0"/>
              <a:t>The internship agreement and the objectives stated in the 3-month and 6-month evaluation forms provide concrete common purpose. The intern probably stated what he/she really wanted out of the internship experience sometime during the application or interview process. Contributions to this resource should be made in an atmosphere of mutual purpose, mutual respect, and trust.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p:spPr>
        <p:txBody>
          <a:bodyPr/>
          <a:lstStyle/>
          <a:p>
            <a:pPr eaLnBrk="1" hangingPunct="1"/>
            <a:endParaRPr lang="en-US" smtClean="0"/>
          </a:p>
        </p:txBody>
      </p:sp>
      <p:sp>
        <p:nvSpPr>
          <p:cNvPr id="24579" name="Slide Number Placeholder 3"/>
          <p:cNvSpPr>
            <a:spLocks noGrp="1"/>
          </p:cNvSpPr>
          <p:nvPr>
            <p:ph type="sldNum" sz="quarter" idx="5"/>
          </p:nvPr>
        </p:nvSpPr>
        <p:spPr>
          <a:noFill/>
        </p:spPr>
        <p:txBody>
          <a:bodyPr/>
          <a:lstStyle/>
          <a:p>
            <a:fld id="{07A9E7BA-68CF-4756-98DF-1819431DA126}"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p:spPr>
        <p:txBody>
          <a:bodyPr/>
          <a:lstStyle/>
          <a:p>
            <a:fld id="{E940BDD9-8A02-4DF4-A3C6-9B70C55DD570}" type="slidenum">
              <a:rPr lang="en-US" smtClean="0"/>
              <a:pPr/>
              <a:t>39</a:t>
            </a:fld>
            <a:endParaRPr lang="en-US" smtClean="0"/>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xfrm>
            <a:off x="974725" y="4560888"/>
            <a:ext cx="5365750" cy="4319587"/>
          </a:xfrm>
          <a:noFill/>
          <a:ln/>
        </p:spPr>
        <p:txBody>
          <a:bodyPr/>
          <a:lstStyle/>
          <a:p>
            <a:pPr eaLnBrk="1" hangingPunct="1"/>
            <a:r>
              <a:rPr lang="en-US" smtClean="0"/>
              <a:t>The ideas for this discussion have been drawn from the book, </a:t>
            </a:r>
            <a:r>
              <a:rPr lang="en-US" u="sng" smtClean="0"/>
              <a:t>Crucial Conversations. </a:t>
            </a:r>
            <a:r>
              <a:rPr lang="en-US" smtClean="0"/>
              <a:t> The authors, Patterson, Grenny, Maxfield, McMillan and Switzler, have authored two companion books that are also very useful: </a:t>
            </a:r>
            <a:r>
              <a:rPr lang="en-US" u="sng" smtClean="0"/>
              <a:t>Crucial Confrontations</a:t>
            </a:r>
            <a:r>
              <a:rPr lang="en-US" smtClean="0"/>
              <a:t> and </a:t>
            </a:r>
            <a:r>
              <a:rPr lang="en-US" u="sng" smtClean="0"/>
              <a:t>Influencer.</a:t>
            </a:r>
            <a:r>
              <a:rPr lang="en-US" smtClean="0"/>
              <a:t>  Additional resources can be found at their website: </a:t>
            </a:r>
            <a:r>
              <a:rPr lang="en-US" smtClean="0">
                <a:hlinkClick r:id="rId3"/>
              </a:rPr>
              <a:t>www.vitalsmarts.com</a:t>
            </a:r>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7"/>
          <p:cNvSpPr>
            <a:spLocks noGrp="1" noChangeArrowheads="1"/>
          </p:cNvSpPr>
          <p:nvPr>
            <p:ph type="sldNum" sz="quarter" idx="5"/>
          </p:nvPr>
        </p:nvSpPr>
        <p:spPr>
          <a:noFill/>
        </p:spPr>
        <p:txBody>
          <a:bodyPr/>
          <a:lstStyle/>
          <a:p>
            <a:fld id="{022CE128-57A9-4023-B456-BF681BEDD241}" type="slidenum">
              <a:rPr lang="en-US" smtClean="0"/>
              <a:pPr/>
              <a:t>40</a:t>
            </a:fld>
            <a:endParaRPr lang="en-US" smtClean="0"/>
          </a:p>
        </p:txBody>
      </p:sp>
      <p:sp>
        <p:nvSpPr>
          <p:cNvPr id="91138" name="Rectangle 2"/>
          <p:cNvSpPr>
            <a:spLocks noGrp="1" noRot="1" noChangeAspect="1" noChangeArrowheads="1" noTextEdit="1"/>
          </p:cNvSpPr>
          <p:nvPr>
            <p:ph type="sldImg"/>
          </p:nvPr>
        </p:nvSpPr>
        <p:spPr>
          <a:solidFill>
            <a:srgbClr val="FFFFFF"/>
          </a:solidFill>
          <a:ln/>
        </p:spPr>
      </p:sp>
      <p:sp>
        <p:nvSpPr>
          <p:cNvPr id="91139"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D. W. Sue and Stanley Sue suggest that competency in multicultural counseling can be informed by an appreciation of racial and cultural identity development.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a:noFill/>
        </p:spPr>
        <p:txBody>
          <a:bodyPr/>
          <a:lstStyle/>
          <a:p>
            <a:fld id="{39DFE4DD-EDDC-4C35-B187-50715945471C}" type="slidenum">
              <a:rPr lang="en-US" smtClean="0"/>
              <a:pPr/>
              <a:t>41</a:t>
            </a:fld>
            <a:endParaRPr lang="en-US" smtClean="0"/>
          </a:p>
        </p:txBody>
      </p:sp>
      <p:sp>
        <p:nvSpPr>
          <p:cNvPr id="93186" name="Rectangle 2"/>
          <p:cNvSpPr>
            <a:spLocks noGrp="1" noRot="1" noChangeAspect="1" noChangeArrowheads="1" noTextEdit="1"/>
          </p:cNvSpPr>
          <p:nvPr>
            <p:ph type="sldImg"/>
          </p:nvPr>
        </p:nvSpPr>
        <p:spPr>
          <a:solidFill>
            <a:srgbClr val="FFFFFF"/>
          </a:solidFill>
          <a:ln/>
        </p:spPr>
      </p:sp>
      <p:sp>
        <p:nvSpPr>
          <p:cNvPr id="93187"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Often the terms used in these discussions are used interchangeably.  For clarity, we can work with the following definitions:</a:t>
            </a:r>
          </a:p>
          <a:p>
            <a:pPr eaLnBrk="1" hangingPunct="1"/>
            <a:r>
              <a:rPr lang="en-US" smtClean="0"/>
              <a:t>	</a:t>
            </a:r>
          </a:p>
          <a:p>
            <a:pPr eaLnBrk="1" hangingPunct="1"/>
            <a:r>
              <a:rPr lang="en-US" smtClean="0"/>
              <a:t>Cross-Cultural - The relationship that exists between groups or individuals with distinctly different cultural identities.</a:t>
            </a:r>
          </a:p>
          <a:p>
            <a:pPr eaLnBrk="1" hangingPunct="1"/>
            <a:endParaRPr lang="en-US" smtClean="0"/>
          </a:p>
          <a:p>
            <a:pPr eaLnBrk="1" hangingPunct="1"/>
            <a:r>
              <a:rPr lang="en-US" smtClean="0"/>
              <a:t>Multicultural - A pluralistic cultural perspective; arguably, the perspective Americans hold in the United States.</a:t>
            </a:r>
          </a:p>
          <a:p>
            <a:pPr eaLnBrk="1" hangingPunct="1"/>
            <a:endParaRPr lang="en-US" smtClean="0"/>
          </a:p>
          <a:p>
            <a:pPr eaLnBrk="1" hangingPunct="1"/>
            <a:r>
              <a:rPr lang="en-US" smtClean="0"/>
              <a:t>Enculturation - One becomes enculturated by learning what it takes to fit in with one’s group.</a:t>
            </a:r>
          </a:p>
          <a:p>
            <a:pPr eaLnBrk="1" hangingPunct="1"/>
            <a:endParaRPr lang="en-US" smtClean="0"/>
          </a:p>
          <a:p>
            <a:pPr eaLnBrk="1" hangingPunct="1"/>
            <a:r>
              <a:rPr lang="en-US" smtClean="0"/>
              <a:t>Acculturation - The culture learning that takes place as a result of contact between two or more culturally distinct groups.  Generally, this learning is primarily undertaken by the minority group in order to gain acceptance by the dominant culture, and to enjoy the benefits enjoyed by those individuals fully identified with the dominant culture.</a:t>
            </a:r>
          </a:p>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7"/>
          <p:cNvSpPr>
            <a:spLocks noGrp="1" noChangeArrowheads="1"/>
          </p:cNvSpPr>
          <p:nvPr>
            <p:ph type="sldNum" sz="quarter" idx="5"/>
          </p:nvPr>
        </p:nvSpPr>
        <p:spPr>
          <a:noFill/>
        </p:spPr>
        <p:txBody>
          <a:bodyPr/>
          <a:lstStyle/>
          <a:p>
            <a:fld id="{B7D668FB-B16D-4D99-8D40-A881A0792DEF}" type="slidenum">
              <a:rPr lang="en-US" smtClean="0"/>
              <a:pPr/>
              <a:t>42</a:t>
            </a:fld>
            <a:endParaRPr lang="en-US" smtClean="0"/>
          </a:p>
        </p:txBody>
      </p:sp>
      <p:sp>
        <p:nvSpPr>
          <p:cNvPr id="95234" name="Rectangle 2"/>
          <p:cNvSpPr>
            <a:spLocks noGrp="1" noRot="1" noChangeAspect="1" noChangeArrowheads="1" noTextEdit="1"/>
          </p:cNvSpPr>
          <p:nvPr>
            <p:ph type="sldImg"/>
          </p:nvPr>
        </p:nvSpPr>
        <p:spPr>
          <a:solidFill>
            <a:srgbClr val="FFFFFF"/>
          </a:solidFill>
          <a:ln/>
        </p:spPr>
      </p:sp>
      <p:sp>
        <p:nvSpPr>
          <p:cNvPr id="95235"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mtClean="0"/>
              <a:t>In the United States, everyone can find a position on an acculturation continuum, or curved line.  On one extreme are individuals who relate exclusively to a racial, ethnic, or cultural subgroup separate from the dominant and other minority cultures. On the other extreme are those individuals who view themselves wholly as members of the dominant culture. They may have a foreign country or culture of origin and value their own unique backgrounds, along with those of the dominant and minority cultures.  As we consider multicultural issues in our presentation today, it could be useful to ask yourself:</a:t>
            </a:r>
          </a:p>
          <a:p>
            <a:pPr eaLnBrk="1" hangingPunct="1"/>
            <a:endParaRPr lang="en-US" smtClean="0"/>
          </a:p>
          <a:p>
            <a:pPr eaLnBrk="1" hangingPunct="1"/>
            <a:r>
              <a:rPr lang="en-US" smtClean="0"/>
              <a:t>Where are you on the acculturation curve?</a:t>
            </a:r>
          </a:p>
          <a:p>
            <a:pPr eaLnBrk="1" hangingPunct="1"/>
            <a:r>
              <a:rPr lang="en-US" smtClean="0"/>
              <a:t>Where is your intern?</a:t>
            </a:r>
          </a:p>
          <a:p>
            <a:pPr eaLnBrk="1" hangingPunct="1"/>
            <a:r>
              <a:rPr lang="en-US" smtClean="0"/>
              <a:t>Where are your clients:</a:t>
            </a:r>
          </a:p>
          <a:p>
            <a:pPr eaLnBrk="1" hangingPunct="1"/>
            <a:r>
              <a:rPr lang="en-US" smtClean="0"/>
              <a:t>Is mixed race or mixed ethnicity a factor?</a:t>
            </a:r>
          </a:p>
          <a:p>
            <a:pPr eaLnBrk="1" hangingPunct="1"/>
            <a:endParaRPr lang="en-US" smtClean="0"/>
          </a:p>
          <a:p>
            <a:pPr eaLnBrk="1" hangingPunct="1"/>
            <a:r>
              <a:rPr lang="en-US" smtClean="0"/>
              <a:t>It is wholly possible that a white, Anglo-Saxon music therapist, with a family tree reaching back to the Mayflower, has a position on this curve more close than distant to that held by a second or third-generation, Asian-American with a comparable college education. You can’t tell by looking at obvious differences.</a:t>
            </a:r>
          </a:p>
          <a:p>
            <a:pPr eaLnBrk="1" hangingPunct="1"/>
            <a:endParaRPr lang="en-US" smtClean="0"/>
          </a:p>
          <a:p>
            <a:pPr eaLnBrk="1" hangingPunct="1"/>
            <a:r>
              <a:rPr lang="en-US" smtClean="0"/>
              <a:t>Be sensitive and aware, but make no assumptions</a:t>
            </a:r>
          </a:p>
          <a:p>
            <a:pPr eaLnBrk="1" hangingPunct="1"/>
            <a:r>
              <a:rPr lang="en-US" smtClean="0"/>
              <a:t>Inquire, explore, and be curious about those who appear different from you based on race, ethnicity or culture.</a:t>
            </a:r>
          </a:p>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7"/>
          <p:cNvSpPr>
            <a:spLocks noGrp="1" noChangeArrowheads="1"/>
          </p:cNvSpPr>
          <p:nvPr>
            <p:ph type="sldNum" sz="quarter" idx="5"/>
          </p:nvPr>
        </p:nvSpPr>
        <p:spPr>
          <a:noFill/>
        </p:spPr>
        <p:txBody>
          <a:bodyPr/>
          <a:lstStyle/>
          <a:p>
            <a:fld id="{04F79DF2-B670-4E86-B431-1862E50D537B}" type="slidenum">
              <a:rPr lang="en-US" smtClean="0"/>
              <a:pPr/>
              <a:t>44</a:t>
            </a:fld>
            <a:endParaRPr lang="en-US" smtClean="0"/>
          </a:p>
        </p:txBody>
      </p:sp>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p:spPr>
        <p:txBody>
          <a:bodyPr/>
          <a:lstStyle/>
          <a:p>
            <a:pPr eaLnBrk="1" hangingPunct="1"/>
            <a:r>
              <a:rPr lang="en-US" smtClean="0"/>
              <a:t>Model the Way </a:t>
            </a:r>
          </a:p>
          <a:p>
            <a:pPr eaLnBrk="1" hangingPunct="1"/>
            <a:endParaRPr lang="en-US" smtClean="0"/>
          </a:p>
          <a:p>
            <a:pPr eaLnBrk="1" hangingPunct="1"/>
            <a:r>
              <a:rPr lang="en-US" smtClean="0"/>
              <a:t>lead from what you believe</a:t>
            </a:r>
          </a:p>
          <a:p>
            <a:pPr eaLnBrk="1" hangingPunct="1"/>
            <a:r>
              <a:rPr lang="en-US" smtClean="0"/>
              <a:t>words and deeds must be consistent</a:t>
            </a:r>
          </a:p>
          <a:p>
            <a:pPr eaLnBrk="1" hangingPunct="1"/>
            <a:r>
              <a:rPr lang="en-US" smtClean="0"/>
              <a:t>actions demonstrate commitment to beliefs</a:t>
            </a:r>
          </a:p>
          <a:p>
            <a:pPr eaLnBrk="1" hangingPunct="1"/>
            <a:r>
              <a:rPr lang="en-US" smtClean="0"/>
              <a:t>spending time, working side by side, sharing stories that made values come alive, asking questions to get others thinking</a:t>
            </a:r>
          </a:p>
          <a:p>
            <a:pPr eaLnBrk="1" hangingPunct="1"/>
            <a:r>
              <a:rPr lang="en-US" smtClean="0"/>
              <a:t>about earning the right and respect to lead</a:t>
            </a:r>
          </a:p>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7"/>
          <p:cNvSpPr>
            <a:spLocks noGrp="1" noChangeArrowheads="1"/>
          </p:cNvSpPr>
          <p:nvPr>
            <p:ph type="sldNum" sz="quarter" idx="5"/>
          </p:nvPr>
        </p:nvSpPr>
        <p:spPr>
          <a:noFill/>
        </p:spPr>
        <p:txBody>
          <a:bodyPr/>
          <a:lstStyle/>
          <a:p>
            <a:fld id="{11CF6638-3C26-48DE-8DBA-A2A9A7B7353D}" type="slidenum">
              <a:rPr lang="en-US" smtClean="0"/>
              <a:pPr/>
              <a:t>45</a:t>
            </a:fld>
            <a:endParaRPr lang="en-US" smtClean="0"/>
          </a:p>
        </p:txBody>
      </p:sp>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p:spPr>
        <p:txBody>
          <a:bodyPr/>
          <a:lstStyle/>
          <a:p>
            <a:pPr eaLnBrk="1" hangingPunct="1"/>
            <a:r>
              <a:rPr lang="en-US" smtClean="0"/>
              <a:t>Inspire a Shared Vision  </a:t>
            </a:r>
          </a:p>
          <a:p>
            <a:pPr eaLnBrk="1" hangingPunct="1"/>
            <a:endParaRPr lang="en-US" smtClean="0"/>
          </a:p>
          <a:p>
            <a:pPr eaLnBrk="1" hangingPunct="1"/>
            <a:r>
              <a:rPr lang="en-US" smtClean="0"/>
              <a:t>confident in abilities to make things happen</a:t>
            </a:r>
          </a:p>
          <a:p>
            <a:pPr eaLnBrk="1" hangingPunct="1"/>
            <a:r>
              <a:rPr lang="en-US" smtClean="0"/>
              <a:t>must know constituents and must speak their language</a:t>
            </a:r>
          </a:p>
          <a:p>
            <a:pPr eaLnBrk="1" hangingPunct="1"/>
            <a:r>
              <a:rPr lang="en-US" smtClean="0"/>
              <a:t>leadership is a dialogue, not a monologue</a:t>
            </a:r>
          </a:p>
          <a:p>
            <a:pPr eaLnBrk="1" hangingPunct="1"/>
            <a:r>
              <a:rPr lang="en-US" smtClean="0"/>
              <a:t>forge unity of purpose through enthusiasm, action, and stories</a:t>
            </a:r>
          </a:p>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7"/>
          <p:cNvSpPr>
            <a:spLocks noGrp="1" noChangeArrowheads="1"/>
          </p:cNvSpPr>
          <p:nvPr>
            <p:ph type="sldNum" sz="quarter" idx="5"/>
          </p:nvPr>
        </p:nvSpPr>
        <p:spPr>
          <a:noFill/>
        </p:spPr>
        <p:txBody>
          <a:bodyPr/>
          <a:lstStyle/>
          <a:p>
            <a:fld id="{213AF4B0-FBF0-4A08-BCE8-3FDD9637AE42}" type="slidenum">
              <a:rPr lang="en-US" smtClean="0"/>
              <a:pPr/>
              <a:t>46</a:t>
            </a:fld>
            <a:endParaRPr lang="en-US" smtClean="0"/>
          </a:p>
        </p:txBody>
      </p:sp>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pPr eaLnBrk="1" hangingPunct="1"/>
            <a:r>
              <a:rPr lang="en-US" smtClean="0"/>
              <a:t>Challenge the Process</a:t>
            </a:r>
          </a:p>
          <a:p>
            <a:pPr eaLnBrk="1" hangingPunct="1"/>
            <a:endParaRPr lang="en-US" smtClean="0"/>
          </a:p>
          <a:p>
            <a:pPr eaLnBrk="1" hangingPunct="1"/>
            <a:r>
              <a:rPr lang="en-US" smtClean="0"/>
              <a:t>search for opportunities to innovate, grow and improve</a:t>
            </a:r>
          </a:p>
          <a:p>
            <a:pPr eaLnBrk="1" hangingPunct="1"/>
            <a:r>
              <a:rPr lang="en-US" smtClean="0"/>
              <a:t>recognition of good ideas</a:t>
            </a:r>
          </a:p>
          <a:p>
            <a:pPr eaLnBrk="1" hangingPunct="1"/>
            <a:r>
              <a:rPr lang="en-US" smtClean="0"/>
              <a:t>recognizing potential risks and approaching change through incremental steps and small wins</a:t>
            </a:r>
          </a:p>
          <a:p>
            <a:pPr eaLnBrk="1" hangingPunct="1"/>
            <a:r>
              <a:rPr lang="en-US" smtClean="0"/>
              <a:t>pay attention to capacity of constituents to  take control of challenging situations – if they don’t feels safe, they won’t take risks</a:t>
            </a:r>
          </a:p>
          <a:p>
            <a:pPr eaLnBrk="1" hangingPunct="1"/>
            <a:r>
              <a:rPr lang="en-US" smtClean="0"/>
              <a:t>leaders learn by leading – learn best in the face of obstacles</a:t>
            </a:r>
          </a:p>
          <a:p>
            <a:pPr eaLnBrk="1" hangingPunct="1"/>
            <a:r>
              <a:rPr lang="en-US" smtClean="0"/>
              <a:t>leaders are learners – learn from failures and successes</a:t>
            </a:r>
          </a:p>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7"/>
          <p:cNvSpPr>
            <a:spLocks noGrp="1" noChangeArrowheads="1"/>
          </p:cNvSpPr>
          <p:nvPr>
            <p:ph type="sldNum" sz="quarter" idx="5"/>
          </p:nvPr>
        </p:nvSpPr>
        <p:spPr>
          <a:noFill/>
        </p:spPr>
        <p:txBody>
          <a:bodyPr/>
          <a:lstStyle/>
          <a:p>
            <a:fld id="{BC9F5AD6-7DB7-40E5-9C03-AE68CE7C3B07}" type="slidenum">
              <a:rPr lang="en-US" smtClean="0"/>
              <a:pPr/>
              <a:t>47</a:t>
            </a:fld>
            <a:endParaRPr lang="en-US" smtClean="0"/>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r>
              <a:rPr lang="en-US" smtClean="0"/>
              <a:t>Enable Others to Act</a:t>
            </a:r>
          </a:p>
          <a:p>
            <a:pPr eaLnBrk="1" hangingPunct="1"/>
            <a:endParaRPr lang="en-US" smtClean="0"/>
          </a:p>
          <a:p>
            <a:pPr eaLnBrk="1" hangingPunct="1"/>
            <a:r>
              <a:rPr lang="en-US" smtClean="0"/>
              <a:t>leadership is a team effort</a:t>
            </a:r>
          </a:p>
          <a:p>
            <a:pPr eaLnBrk="1" hangingPunct="1"/>
            <a:r>
              <a:rPr lang="en-US" smtClean="0"/>
              <a:t>foster collaboration, build trust</a:t>
            </a:r>
          </a:p>
          <a:p>
            <a:pPr eaLnBrk="1" hangingPunct="1"/>
            <a:r>
              <a:rPr lang="en-US" smtClean="0"/>
              <a:t>leaders make it possible for others to do good work – sense of personal power and ownership</a:t>
            </a:r>
          </a:p>
          <a:p>
            <a:pPr eaLnBrk="1" hangingPunct="1"/>
            <a:r>
              <a:rPr lang="en-US" smtClean="0"/>
              <a:t>work to make people feel strong, capable, and committed</a:t>
            </a:r>
          </a:p>
          <a:p>
            <a:pPr eaLnBrk="1" hangingPunct="1"/>
            <a:r>
              <a:rPr lang="en-US" smtClean="0"/>
              <a:t>“what do you think”</a:t>
            </a:r>
          </a:p>
          <a:p>
            <a:pPr eaLnBrk="1" hangingPunct="1"/>
            <a:r>
              <a:rPr lang="en-US" smtClean="0"/>
              <a:t>leadership founded on trust and confidence produces relationships where people take risks, make changes, keep the vision alive</a:t>
            </a:r>
          </a:p>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7"/>
          <p:cNvSpPr>
            <a:spLocks noGrp="1" noChangeArrowheads="1"/>
          </p:cNvSpPr>
          <p:nvPr>
            <p:ph type="sldNum" sz="quarter" idx="5"/>
          </p:nvPr>
        </p:nvSpPr>
        <p:spPr>
          <a:noFill/>
        </p:spPr>
        <p:txBody>
          <a:bodyPr/>
          <a:lstStyle/>
          <a:p>
            <a:fld id="{6DC4DECD-6D2B-4EA8-B644-32F9FEB7B8D5}" type="slidenum">
              <a:rPr lang="en-US" smtClean="0"/>
              <a:pPr/>
              <a:t>48</a:t>
            </a:fld>
            <a:endParaRPr lang="en-US" smtClean="0"/>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r>
              <a:rPr lang="en-US" smtClean="0"/>
              <a:t>Encourage the Heart</a:t>
            </a:r>
          </a:p>
          <a:p>
            <a:pPr eaLnBrk="1" hangingPunct="1"/>
            <a:endParaRPr lang="en-US" smtClean="0"/>
          </a:p>
          <a:p>
            <a:pPr eaLnBrk="1" hangingPunct="1"/>
            <a:r>
              <a:rPr lang="en-US" smtClean="0"/>
              <a:t>genuine acts of caring lift spirits and draw people forward</a:t>
            </a:r>
          </a:p>
          <a:p>
            <a:pPr eaLnBrk="1" hangingPunct="1"/>
            <a:r>
              <a:rPr lang="en-US" smtClean="0"/>
              <a:t>dramatic gestures to simple actions</a:t>
            </a:r>
          </a:p>
          <a:p>
            <a:pPr eaLnBrk="1" hangingPunct="1"/>
            <a:r>
              <a:rPr lang="en-US" smtClean="0"/>
              <a:t>spending time, recognizing, celebrating</a:t>
            </a:r>
          </a:p>
          <a:p>
            <a:pPr eaLnBrk="1" hangingPunct="1"/>
            <a:r>
              <a:rPr lang="en-US" smtClean="0"/>
              <a:t>celebrations and rituals, when authentic, build a strong sense of collective identity and community spirit</a:t>
            </a:r>
          </a:p>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7"/>
          <p:cNvSpPr>
            <a:spLocks noGrp="1" noChangeArrowheads="1"/>
          </p:cNvSpPr>
          <p:nvPr>
            <p:ph type="sldNum" sz="quarter" idx="5"/>
          </p:nvPr>
        </p:nvSpPr>
        <p:spPr>
          <a:noFill/>
        </p:spPr>
        <p:txBody>
          <a:bodyPr/>
          <a:lstStyle/>
          <a:p>
            <a:fld id="{8B9EE578-50DF-4F39-A4A4-C8D3FC0A1862}" type="slidenum">
              <a:rPr lang="en-US" smtClean="0"/>
              <a:pPr/>
              <a:t>49</a:t>
            </a:fld>
            <a:endParaRPr lang="en-US" smtClean="0"/>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r>
              <a:rPr lang="en-US" smtClean="0"/>
              <a:t>COMPETENCIES INCLUDE:</a:t>
            </a:r>
          </a:p>
          <a:p>
            <a:pPr eaLnBrk="1" hangingPunct="1"/>
            <a:r>
              <a:rPr lang="en-US" smtClean="0"/>
              <a:t>Active listening</a:t>
            </a:r>
          </a:p>
          <a:p>
            <a:pPr eaLnBrk="1" hangingPunct="1"/>
            <a:r>
              <a:rPr lang="en-US" smtClean="0"/>
              <a:t>Assertive communication and behavior</a:t>
            </a:r>
          </a:p>
          <a:p>
            <a:pPr eaLnBrk="1" hangingPunct="1"/>
            <a:r>
              <a:rPr lang="en-US" smtClean="0"/>
              <a:t>Handling conflict – variety</a:t>
            </a:r>
          </a:p>
          <a:p>
            <a:pPr eaLnBrk="1" hangingPunct="1"/>
            <a:r>
              <a:rPr lang="en-US" smtClean="0"/>
              <a:t>Recognizing and effectively using power</a:t>
            </a:r>
          </a:p>
          <a:p>
            <a:pPr eaLnBrk="1" hangingPunct="1"/>
            <a:r>
              <a:rPr lang="en-US" smtClean="0"/>
              <a:t>Negotiation</a:t>
            </a:r>
          </a:p>
          <a:p>
            <a:pPr eaLnBrk="1" hangingPunct="1"/>
            <a:r>
              <a:rPr lang="en-US" smtClean="0"/>
              <a:t>Problem solving</a:t>
            </a:r>
          </a:p>
          <a:p>
            <a:pPr eaLnBrk="1" hangingPunct="1"/>
            <a:r>
              <a:rPr lang="en-US" smtClean="0"/>
              <a:t>Teamwork</a:t>
            </a:r>
          </a:p>
          <a:p>
            <a:pPr eaLnBrk="1" hangingPunct="1"/>
            <a:r>
              <a:rPr lang="en-US" smtClean="0"/>
              <a:t>Short and long term planning</a:t>
            </a:r>
          </a:p>
          <a:p>
            <a:pPr eaLnBrk="1" hangingPunct="1"/>
            <a:r>
              <a:rPr lang="en-US" smtClean="0"/>
              <a:t>Effective networking</a:t>
            </a:r>
          </a:p>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a:ln/>
        </p:spPr>
      </p:sp>
      <p:sp>
        <p:nvSpPr>
          <p:cNvPr id="26626" name="Notes Placeholder 2"/>
          <p:cNvSpPr>
            <a:spLocks noGrp="1"/>
          </p:cNvSpPr>
          <p:nvPr>
            <p:ph type="body" idx="1"/>
          </p:nvPr>
        </p:nvSpPr>
        <p:spPr>
          <a:noFill/>
          <a:ln/>
        </p:spPr>
        <p:txBody>
          <a:bodyPr/>
          <a:lstStyle/>
          <a:p>
            <a:pPr eaLnBrk="1" hangingPunct="1"/>
            <a:r>
              <a:rPr lang="en-US" smtClean="0"/>
              <a:t>Before switching to the next slide, ask group members to share why they are taking course/planning on being an ID.</a:t>
            </a:r>
          </a:p>
          <a:p>
            <a:pPr eaLnBrk="1" hangingPunct="1"/>
            <a:endParaRPr lang="en-US" smtClean="0"/>
          </a:p>
          <a:p>
            <a:pPr eaLnBrk="1" hangingPunct="1"/>
            <a:r>
              <a:rPr lang="en-US" smtClean="0"/>
              <a:t>Highlight possible reasons:</a:t>
            </a:r>
          </a:p>
          <a:p>
            <a:pPr eaLnBrk="1" hangingPunct="1">
              <a:buFontTx/>
              <a:buChar char="•"/>
            </a:pPr>
            <a:r>
              <a:rPr lang="en-US" smtClean="0"/>
              <a:t> commitment to the future of MT as a profession</a:t>
            </a:r>
          </a:p>
          <a:p>
            <a:pPr eaLnBrk="1" hangingPunct="1">
              <a:buFontTx/>
              <a:buChar char="•"/>
            </a:pPr>
            <a:r>
              <a:rPr lang="en-US" smtClean="0"/>
              <a:t> noble cause/satisfying</a:t>
            </a:r>
          </a:p>
          <a:p>
            <a:pPr eaLnBrk="1" hangingPunct="1">
              <a:buFontTx/>
              <a:buChar char="•"/>
            </a:pPr>
            <a:r>
              <a:rPr lang="en-US" smtClean="0"/>
              <a:t> recognition from others</a:t>
            </a:r>
          </a:p>
          <a:p>
            <a:pPr eaLnBrk="1" hangingPunct="1">
              <a:buFontTx/>
              <a:buChar char="•"/>
            </a:pPr>
            <a:r>
              <a:rPr lang="en-US" smtClean="0"/>
              <a:t> no pay</a:t>
            </a:r>
          </a:p>
          <a:p>
            <a:pPr eaLnBrk="1" hangingPunct="1">
              <a:buFontTx/>
              <a:buChar char="•"/>
            </a:pPr>
            <a:r>
              <a:rPr lang="en-US" smtClean="0"/>
              <a:t> more work</a:t>
            </a:r>
          </a:p>
          <a:p>
            <a:pPr eaLnBrk="1" hangingPunct="1">
              <a:buFontTx/>
              <a:buChar char="•"/>
            </a:pPr>
            <a:r>
              <a:rPr lang="en-US" smtClean="0"/>
              <a:t> free CMTE credits for attending CMTE and for training future MTs</a:t>
            </a:r>
          </a:p>
        </p:txBody>
      </p:sp>
      <p:sp>
        <p:nvSpPr>
          <p:cNvPr id="26627" name="Slide Number Placeholder 3"/>
          <p:cNvSpPr>
            <a:spLocks noGrp="1"/>
          </p:cNvSpPr>
          <p:nvPr>
            <p:ph type="sldNum" sz="quarter" idx="5"/>
          </p:nvPr>
        </p:nvSpPr>
        <p:spPr>
          <a:noFill/>
        </p:spPr>
        <p:txBody>
          <a:bodyPr/>
          <a:lstStyle/>
          <a:p>
            <a:fld id="{E2D284ED-36C8-468C-A8B6-F80DEB304620}"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7"/>
          <p:cNvSpPr>
            <a:spLocks noGrp="1" noChangeArrowheads="1"/>
          </p:cNvSpPr>
          <p:nvPr>
            <p:ph type="sldNum" sz="quarter" idx="5"/>
          </p:nvPr>
        </p:nvSpPr>
        <p:spPr>
          <a:noFill/>
        </p:spPr>
        <p:txBody>
          <a:bodyPr/>
          <a:lstStyle/>
          <a:p>
            <a:fld id="{720B8171-7763-446E-966D-344068F9CDAE}" type="slidenum">
              <a:rPr lang="en-US" smtClean="0"/>
              <a:pPr/>
              <a:t>50</a:t>
            </a:fld>
            <a:endParaRPr lang="en-US" smtClean="0"/>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r>
              <a:rPr lang="en-US" smtClean="0"/>
              <a:t>COMPETENCIES INCLUDE:</a:t>
            </a:r>
          </a:p>
          <a:p>
            <a:pPr eaLnBrk="1" hangingPunct="1"/>
            <a:r>
              <a:rPr lang="en-US" smtClean="0"/>
              <a:t>Active listening</a:t>
            </a:r>
          </a:p>
          <a:p>
            <a:pPr eaLnBrk="1" hangingPunct="1"/>
            <a:r>
              <a:rPr lang="en-US" smtClean="0"/>
              <a:t>Assertive communication and behavior</a:t>
            </a:r>
          </a:p>
          <a:p>
            <a:pPr eaLnBrk="1" hangingPunct="1"/>
            <a:r>
              <a:rPr lang="en-US" smtClean="0"/>
              <a:t>Handling conflict – variety</a:t>
            </a:r>
          </a:p>
          <a:p>
            <a:pPr eaLnBrk="1" hangingPunct="1"/>
            <a:r>
              <a:rPr lang="en-US" smtClean="0"/>
              <a:t>Recognizing and effectively using power</a:t>
            </a:r>
          </a:p>
          <a:p>
            <a:pPr eaLnBrk="1" hangingPunct="1"/>
            <a:r>
              <a:rPr lang="en-US" smtClean="0"/>
              <a:t>Negotiation</a:t>
            </a:r>
          </a:p>
          <a:p>
            <a:pPr eaLnBrk="1" hangingPunct="1"/>
            <a:r>
              <a:rPr lang="en-US" smtClean="0"/>
              <a:t>Problem solving</a:t>
            </a:r>
          </a:p>
          <a:p>
            <a:pPr eaLnBrk="1" hangingPunct="1"/>
            <a:r>
              <a:rPr lang="en-US" smtClean="0"/>
              <a:t>Teamwork</a:t>
            </a:r>
          </a:p>
          <a:p>
            <a:pPr eaLnBrk="1" hangingPunct="1"/>
            <a:r>
              <a:rPr lang="en-US" smtClean="0"/>
              <a:t>Short and long term planning</a:t>
            </a:r>
          </a:p>
          <a:p>
            <a:pPr eaLnBrk="1" hangingPunct="1"/>
            <a:r>
              <a:rPr lang="en-US" smtClean="0"/>
              <a:t>Effective networking</a:t>
            </a:r>
          </a:p>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7"/>
          <p:cNvSpPr>
            <a:spLocks noGrp="1" noChangeArrowheads="1"/>
          </p:cNvSpPr>
          <p:nvPr>
            <p:ph type="sldNum" sz="quarter" idx="5"/>
          </p:nvPr>
        </p:nvSpPr>
        <p:spPr>
          <a:noFill/>
        </p:spPr>
        <p:txBody>
          <a:bodyPr/>
          <a:lstStyle/>
          <a:p>
            <a:fld id="{DA9B4DEE-235C-4829-B673-D2C6A4754724}" type="slidenum">
              <a:rPr lang="en-US" smtClean="0"/>
              <a:pPr/>
              <a:t>52</a:t>
            </a:fld>
            <a:endParaRPr lang="en-US" smtClean="0"/>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pPr eaLnBrk="1" hangingPunct="1"/>
            <a:r>
              <a:rPr lang="en-US" smtClean="0"/>
              <a:t>* do a quick group definition of team and then scroll the bullets.</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a:spLocks noGrp="1" noChangeArrowheads="1"/>
          </p:cNvSpPr>
          <p:nvPr>
            <p:ph type="sldNum" sz="quarter" idx="5"/>
          </p:nvPr>
        </p:nvSpPr>
        <p:spPr>
          <a:noFill/>
        </p:spPr>
        <p:txBody>
          <a:bodyPr/>
          <a:lstStyle/>
          <a:p>
            <a:fld id="{B7FF3AE1-743B-4282-838C-8CE9C598A645}" type="slidenum">
              <a:rPr lang="en-US" smtClean="0"/>
              <a:pPr/>
              <a:t>53</a:t>
            </a:fld>
            <a:endParaRPr lang="en-US" smtClean="0"/>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r>
              <a:rPr lang="en-US" smtClean="0"/>
              <a:t>Myers-Briggs  Type Indicator</a:t>
            </a:r>
          </a:p>
          <a:p>
            <a:pPr eaLnBrk="1" hangingPunct="1"/>
            <a:r>
              <a:rPr lang="en-US" smtClean="0"/>
              <a:t>16 types</a:t>
            </a:r>
          </a:p>
          <a:p>
            <a:pPr eaLnBrk="1" hangingPunct="1"/>
            <a:r>
              <a:rPr lang="en-US" smtClean="0"/>
              <a:t>ONE method of gathering information on team </a:t>
            </a:r>
          </a:p>
          <a:p>
            <a:pPr eaLnBrk="1" hangingPunct="1"/>
            <a:endParaRPr lang="en-US" smtClean="0"/>
          </a:p>
          <a:p>
            <a:pPr eaLnBrk="1" hangingPunct="1"/>
            <a:r>
              <a:rPr lang="en-US" smtClean="0"/>
              <a:t>*handout for consideration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p>
            <a:fld id="{792BD8BC-B1A9-4CC6-B15E-BCA194517534}" type="slidenum">
              <a:rPr lang="en-US" smtClean="0"/>
              <a:pPr/>
              <a:t>54</a:t>
            </a:fld>
            <a:endParaRPr lang="en-US" smtClean="0"/>
          </a:p>
        </p:txBody>
      </p:sp>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p:spPr>
        <p:txBody>
          <a:bodyPr/>
          <a:lstStyle/>
          <a:p>
            <a:pPr eaLnBrk="1" hangingPunct="1">
              <a:spcBef>
                <a:spcPct val="0"/>
              </a:spcBef>
            </a:pPr>
            <a:endParaRPr lang="en-US" smtClean="0"/>
          </a:p>
        </p:txBody>
      </p:sp>
      <p:sp>
        <p:nvSpPr>
          <p:cNvPr id="117764"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B7219CA6-F35E-4788-914E-BF5C8E62C382}" type="slidenum">
              <a:rPr lang="en-US" sz="1300">
                <a:latin typeface="Calibri" pitchFamily="34" charset="0"/>
                <a:cs typeface="Arial" charset="0"/>
              </a:rPr>
              <a:pPr algn="r" defTabSz="966788"/>
              <a:t>54</a:t>
            </a:fld>
            <a:endParaRPr lang="en-US" sz="1300">
              <a:latin typeface="Calibri" pitchFamily="34" charset="0"/>
              <a:cs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7"/>
          <p:cNvSpPr>
            <a:spLocks noGrp="1" noChangeArrowheads="1"/>
          </p:cNvSpPr>
          <p:nvPr>
            <p:ph type="sldNum" sz="quarter" idx="5"/>
          </p:nvPr>
        </p:nvSpPr>
        <p:spPr>
          <a:noFill/>
        </p:spPr>
        <p:txBody>
          <a:bodyPr/>
          <a:lstStyle/>
          <a:p>
            <a:fld id="{AC343758-BE2D-4265-A02C-E6E04092F981}" type="slidenum">
              <a:rPr lang="en-US" smtClean="0"/>
              <a:pPr/>
              <a:t>55</a:t>
            </a:fld>
            <a:endParaRPr lang="en-US" smtClean="0"/>
          </a:p>
        </p:txBody>
      </p:sp>
      <p:sp>
        <p:nvSpPr>
          <p:cNvPr id="119810" name="Slide Image Placeholder 1"/>
          <p:cNvSpPr>
            <a:spLocks noGrp="1" noRot="1" noChangeAspect="1" noTextEdit="1"/>
          </p:cNvSpPr>
          <p:nvPr>
            <p:ph type="sldImg"/>
          </p:nvPr>
        </p:nvSpPr>
        <p:spPr>
          <a:ln/>
        </p:spPr>
      </p:sp>
      <p:sp>
        <p:nvSpPr>
          <p:cNvPr id="119811" name="Notes Placeholder 2"/>
          <p:cNvSpPr>
            <a:spLocks noGrp="1"/>
          </p:cNvSpPr>
          <p:nvPr>
            <p:ph type="body" idx="1"/>
          </p:nvPr>
        </p:nvSpPr>
        <p:spPr>
          <a:noFill/>
          <a:ln/>
        </p:spPr>
        <p:txBody>
          <a:bodyPr/>
          <a:lstStyle/>
          <a:p>
            <a:pPr eaLnBrk="1" hangingPunct="1">
              <a:spcBef>
                <a:spcPct val="0"/>
              </a:spcBef>
            </a:pPr>
            <a:endParaRPr lang="en-US" smtClean="0"/>
          </a:p>
        </p:txBody>
      </p:sp>
      <p:sp>
        <p:nvSpPr>
          <p:cNvPr id="119812"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1EA1DB9D-6957-42E5-818B-27BDCBD48C1B}" type="slidenum">
              <a:rPr lang="en-US" sz="1300">
                <a:latin typeface="Calibri" pitchFamily="34" charset="0"/>
                <a:cs typeface="Arial" charset="0"/>
              </a:rPr>
              <a:pPr algn="r" defTabSz="966788"/>
              <a:t>55</a:t>
            </a:fld>
            <a:endParaRPr lang="en-US" sz="1300">
              <a:latin typeface="Calibri" pitchFamily="34" charset="0"/>
              <a:cs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7"/>
          <p:cNvSpPr>
            <a:spLocks noGrp="1" noChangeArrowheads="1"/>
          </p:cNvSpPr>
          <p:nvPr>
            <p:ph type="sldNum" sz="quarter" idx="5"/>
          </p:nvPr>
        </p:nvSpPr>
        <p:spPr>
          <a:noFill/>
        </p:spPr>
        <p:txBody>
          <a:bodyPr/>
          <a:lstStyle/>
          <a:p>
            <a:fld id="{C2E26C2B-E29D-4E4F-980F-E4F66F05A8FD}" type="slidenum">
              <a:rPr lang="en-US" smtClean="0"/>
              <a:pPr/>
              <a:t>56</a:t>
            </a:fld>
            <a:endParaRPr lang="en-US" smtClean="0"/>
          </a:p>
        </p:txBody>
      </p:sp>
      <p:sp>
        <p:nvSpPr>
          <p:cNvPr id="121858" name="Slide Image Placeholder 1"/>
          <p:cNvSpPr>
            <a:spLocks noGrp="1" noRot="1" noChangeAspect="1" noTextEdit="1"/>
          </p:cNvSpPr>
          <p:nvPr>
            <p:ph type="sldImg"/>
          </p:nvPr>
        </p:nvSpPr>
        <p:spPr>
          <a:ln/>
        </p:spPr>
      </p:sp>
      <p:sp>
        <p:nvSpPr>
          <p:cNvPr id="121859" name="Notes Placeholder 2"/>
          <p:cNvSpPr>
            <a:spLocks noGrp="1"/>
          </p:cNvSpPr>
          <p:nvPr>
            <p:ph type="body" idx="1"/>
          </p:nvPr>
        </p:nvSpPr>
        <p:spPr>
          <a:noFill/>
          <a:ln/>
        </p:spPr>
        <p:txBody>
          <a:bodyPr/>
          <a:lstStyle/>
          <a:p>
            <a:pPr eaLnBrk="1" hangingPunct="1">
              <a:spcBef>
                <a:spcPct val="0"/>
              </a:spcBef>
            </a:pPr>
            <a:endParaRPr lang="en-US" smtClean="0"/>
          </a:p>
        </p:txBody>
      </p:sp>
      <p:sp>
        <p:nvSpPr>
          <p:cNvPr id="121860"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0CD84527-D8B1-407F-BAD0-E1FE4218BAFD}" type="slidenum">
              <a:rPr lang="en-US" sz="1300">
                <a:latin typeface="Calibri" pitchFamily="34" charset="0"/>
                <a:cs typeface="Arial" charset="0"/>
              </a:rPr>
              <a:pPr algn="r" defTabSz="966788"/>
              <a:t>56</a:t>
            </a:fld>
            <a:endParaRPr lang="en-US" sz="1300">
              <a:latin typeface="Calibri" pitchFamily="34" charset="0"/>
              <a:cs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7"/>
          <p:cNvSpPr>
            <a:spLocks noGrp="1" noChangeArrowheads="1"/>
          </p:cNvSpPr>
          <p:nvPr>
            <p:ph type="sldNum" sz="quarter" idx="5"/>
          </p:nvPr>
        </p:nvSpPr>
        <p:spPr>
          <a:noFill/>
        </p:spPr>
        <p:txBody>
          <a:bodyPr/>
          <a:lstStyle/>
          <a:p>
            <a:fld id="{B744D9DB-4584-4185-9279-6B56BB8DBB60}" type="slidenum">
              <a:rPr lang="en-US" smtClean="0"/>
              <a:pPr/>
              <a:t>57</a:t>
            </a:fld>
            <a:endParaRPr lang="en-US" smtClean="0"/>
          </a:p>
        </p:txBody>
      </p:sp>
      <p:sp>
        <p:nvSpPr>
          <p:cNvPr id="123906" name="Slide Image Placeholder 1"/>
          <p:cNvSpPr>
            <a:spLocks noGrp="1" noRot="1" noChangeAspect="1" noTextEdit="1"/>
          </p:cNvSpPr>
          <p:nvPr>
            <p:ph type="sldImg"/>
          </p:nvPr>
        </p:nvSpPr>
        <p:spPr>
          <a:ln/>
        </p:spPr>
      </p:sp>
      <p:sp>
        <p:nvSpPr>
          <p:cNvPr id="123907" name="Notes Placeholder 2"/>
          <p:cNvSpPr>
            <a:spLocks noGrp="1"/>
          </p:cNvSpPr>
          <p:nvPr>
            <p:ph type="body" idx="1"/>
          </p:nvPr>
        </p:nvSpPr>
        <p:spPr>
          <a:noFill/>
          <a:ln/>
        </p:spPr>
        <p:txBody>
          <a:bodyPr/>
          <a:lstStyle/>
          <a:p>
            <a:pPr eaLnBrk="1" hangingPunct="1">
              <a:spcBef>
                <a:spcPct val="0"/>
              </a:spcBef>
            </a:pPr>
            <a:endParaRPr lang="en-US" smtClean="0"/>
          </a:p>
        </p:txBody>
      </p:sp>
      <p:sp>
        <p:nvSpPr>
          <p:cNvPr id="123908"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1D679281-7967-4C5D-957B-D5254FADEBE1}" type="slidenum">
              <a:rPr lang="en-US" sz="1300">
                <a:latin typeface="Calibri" pitchFamily="34" charset="0"/>
                <a:cs typeface="Arial" charset="0"/>
              </a:rPr>
              <a:pPr algn="r" defTabSz="966788"/>
              <a:t>57</a:t>
            </a:fld>
            <a:endParaRPr lang="en-US" sz="1300">
              <a:latin typeface="Calibri" pitchFamily="34" charset="0"/>
              <a:cs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7"/>
          <p:cNvSpPr>
            <a:spLocks noGrp="1" noChangeArrowheads="1"/>
          </p:cNvSpPr>
          <p:nvPr>
            <p:ph type="sldNum" sz="quarter" idx="5"/>
          </p:nvPr>
        </p:nvSpPr>
        <p:spPr>
          <a:noFill/>
        </p:spPr>
        <p:txBody>
          <a:bodyPr/>
          <a:lstStyle/>
          <a:p>
            <a:fld id="{11C28E87-6CB2-492A-AEF1-5BDA8105740E}" type="slidenum">
              <a:rPr lang="en-US" smtClean="0"/>
              <a:pPr/>
              <a:t>58</a:t>
            </a:fld>
            <a:endParaRPr lang="en-US" smtClean="0"/>
          </a:p>
        </p:txBody>
      </p:sp>
      <p:sp>
        <p:nvSpPr>
          <p:cNvPr id="125954" name="Slide Image Placeholder 1"/>
          <p:cNvSpPr>
            <a:spLocks noGrp="1" noRot="1" noChangeAspect="1" noTextEdit="1"/>
          </p:cNvSpPr>
          <p:nvPr>
            <p:ph type="sldImg"/>
          </p:nvPr>
        </p:nvSpPr>
        <p:spPr>
          <a:ln/>
        </p:spPr>
      </p:sp>
      <p:sp>
        <p:nvSpPr>
          <p:cNvPr id="125955" name="Notes Placeholder 2"/>
          <p:cNvSpPr>
            <a:spLocks noGrp="1"/>
          </p:cNvSpPr>
          <p:nvPr>
            <p:ph type="body" idx="1"/>
          </p:nvPr>
        </p:nvSpPr>
        <p:spPr>
          <a:noFill/>
          <a:ln/>
        </p:spPr>
        <p:txBody>
          <a:bodyPr/>
          <a:lstStyle/>
          <a:p>
            <a:pPr eaLnBrk="1" hangingPunct="1">
              <a:spcBef>
                <a:spcPct val="0"/>
              </a:spcBef>
            </a:pPr>
            <a:endParaRPr lang="en-US" smtClean="0"/>
          </a:p>
        </p:txBody>
      </p:sp>
      <p:sp>
        <p:nvSpPr>
          <p:cNvPr id="125956"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D2FBC640-B563-49BB-B681-DE13FDE4E99A}" type="slidenum">
              <a:rPr lang="en-US" sz="1300">
                <a:latin typeface="Calibri" pitchFamily="34" charset="0"/>
                <a:cs typeface="Arial" charset="0"/>
              </a:rPr>
              <a:pPr algn="r" defTabSz="966788"/>
              <a:t>58</a:t>
            </a:fld>
            <a:endParaRPr lang="en-US" sz="1300">
              <a:latin typeface="Calibri" pitchFamily="34" charset="0"/>
              <a:cs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7"/>
          <p:cNvSpPr>
            <a:spLocks noGrp="1" noChangeArrowheads="1"/>
          </p:cNvSpPr>
          <p:nvPr>
            <p:ph type="sldNum" sz="quarter" idx="5"/>
          </p:nvPr>
        </p:nvSpPr>
        <p:spPr>
          <a:noFill/>
        </p:spPr>
        <p:txBody>
          <a:bodyPr/>
          <a:lstStyle/>
          <a:p>
            <a:fld id="{AE850236-6B5C-429C-99AC-3B18EAA21652}" type="slidenum">
              <a:rPr lang="en-US" smtClean="0"/>
              <a:pPr/>
              <a:t>59</a:t>
            </a:fld>
            <a:endParaRPr lang="en-US" smtClean="0"/>
          </a:p>
        </p:txBody>
      </p:sp>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p:spPr>
        <p:txBody>
          <a:bodyPr/>
          <a:lstStyle/>
          <a:p>
            <a:pPr eaLnBrk="1" hangingPunct="1">
              <a:spcBef>
                <a:spcPct val="0"/>
              </a:spcBef>
            </a:pPr>
            <a:endParaRPr lang="en-US" smtClean="0"/>
          </a:p>
        </p:txBody>
      </p:sp>
      <p:sp>
        <p:nvSpPr>
          <p:cNvPr id="128004" name="Slide Number Placeholder 3"/>
          <p:cNvSpPr txBox="1">
            <a:spLocks noGrp="1"/>
          </p:cNvSpPr>
          <p:nvPr/>
        </p:nvSpPr>
        <p:spPr bwMode="auto">
          <a:xfrm>
            <a:off x="4143375" y="9120188"/>
            <a:ext cx="3170238" cy="479425"/>
          </a:xfrm>
          <a:prstGeom prst="rect">
            <a:avLst/>
          </a:prstGeom>
          <a:noFill/>
          <a:ln w="9525">
            <a:noFill/>
            <a:miter lim="800000"/>
            <a:headEnd/>
            <a:tailEnd/>
          </a:ln>
        </p:spPr>
        <p:txBody>
          <a:bodyPr lIns="96661" tIns="48331" rIns="96661" bIns="48331" anchor="b"/>
          <a:lstStyle/>
          <a:p>
            <a:pPr algn="r" defTabSz="966788"/>
            <a:fld id="{6109BC0D-8556-4DA7-BD4F-40C078A21308}" type="slidenum">
              <a:rPr lang="en-US" sz="1300">
                <a:latin typeface="Calibri" pitchFamily="34" charset="0"/>
                <a:cs typeface="Arial" charset="0"/>
              </a:rPr>
              <a:pPr algn="r" defTabSz="966788"/>
              <a:t>59</a:t>
            </a:fld>
            <a:endParaRPr lang="en-US" sz="1300">
              <a:latin typeface="Calibri" pitchFamily="34" charset="0"/>
              <a:cs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7"/>
          <p:cNvSpPr>
            <a:spLocks noGrp="1" noChangeArrowheads="1"/>
          </p:cNvSpPr>
          <p:nvPr>
            <p:ph type="sldNum" sz="quarter" idx="5"/>
          </p:nvPr>
        </p:nvSpPr>
        <p:spPr>
          <a:noFill/>
        </p:spPr>
        <p:txBody>
          <a:bodyPr/>
          <a:lstStyle/>
          <a:p>
            <a:fld id="{522E88A0-036D-4772-9003-8D76697F0064}" type="slidenum">
              <a:rPr lang="en-US" smtClean="0"/>
              <a:pPr/>
              <a:t>63</a:t>
            </a:fld>
            <a:endParaRPr lang="en-US" smtClean="0"/>
          </a:p>
        </p:txBody>
      </p:sp>
      <p:sp>
        <p:nvSpPr>
          <p:cNvPr id="133122" name="Rectangle 2"/>
          <p:cNvSpPr>
            <a:spLocks noGrp="1" noRot="1" noChangeAspect="1" noChangeArrowheads="1" noTextEdit="1"/>
          </p:cNvSpPr>
          <p:nvPr>
            <p:ph type="sldImg"/>
          </p:nvPr>
        </p:nvSpPr>
        <p:spPr>
          <a:ln/>
        </p:spPr>
      </p:sp>
      <p:sp>
        <p:nvSpPr>
          <p:cNvPr id="133123" name="Rectangle 3"/>
          <p:cNvSpPr>
            <a:spLocks noGrp="1" noChangeArrowheads="1"/>
          </p:cNvSpPr>
          <p:nvPr>
            <p:ph type="body" idx="1"/>
          </p:nvPr>
        </p:nvSpPr>
        <p:spPr>
          <a:noFill/>
          <a:ln/>
        </p:spPr>
        <p:txBody>
          <a:bodyPr/>
          <a:lstStyle/>
          <a:p>
            <a:pPr eaLnBrk="1" hangingPunct="1"/>
            <a:r>
              <a:rPr lang="en-US" smtClean="0"/>
              <a:t>How many of us try to help interns learn this skill…we need to role model this as well.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p:spPr>
        <p:txBody>
          <a:bodyPr/>
          <a:lstStyle/>
          <a:p>
            <a:fld id="{27BA6905-228D-4BF2-9756-AD62656FB5B7}" type="slidenum">
              <a:rPr lang="en-US" smtClean="0"/>
              <a:pPr/>
              <a:t>5</a:t>
            </a:fld>
            <a:endParaRPr lang="en-US" smtClean="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pPr eaLnBrk="1" hangingPunct="1"/>
            <a:r>
              <a:rPr lang="en-US" smtClean="0"/>
              <a:t>The intent of the guidelines is to assure that….</a:t>
            </a:r>
          </a:p>
          <a:p>
            <a:pPr eaLnBrk="1" hangingPunct="1"/>
            <a:endParaRPr lang="en-US" smtClean="0"/>
          </a:p>
          <a:p>
            <a:pPr eaLnBrk="1" hangingPunct="1"/>
            <a:r>
              <a:rPr lang="en-US" smtClean="0"/>
              <a:t>Ask group:</a:t>
            </a:r>
          </a:p>
          <a:p>
            <a:pPr eaLnBrk="1" hangingPunct="1">
              <a:buFontTx/>
              <a:buChar char="•"/>
            </a:pPr>
            <a:r>
              <a:rPr lang="en-US" smtClean="0"/>
              <a:t> Why is supervision necessary?</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p:cNvSpPr>
            <a:spLocks noGrp="1" noChangeArrowheads="1"/>
          </p:cNvSpPr>
          <p:nvPr>
            <p:ph type="sldNum" sz="quarter" idx="5"/>
          </p:nvPr>
        </p:nvSpPr>
        <p:spPr>
          <a:noFill/>
        </p:spPr>
        <p:txBody>
          <a:bodyPr/>
          <a:lstStyle/>
          <a:p>
            <a:fld id="{44149ED7-851F-434E-9EC3-A770A5359650}" type="slidenum">
              <a:rPr lang="en-US" smtClean="0"/>
              <a:pPr/>
              <a:t>64</a:t>
            </a:fld>
            <a:endParaRPr lang="en-US" smtClean="0"/>
          </a:p>
        </p:txBody>
      </p:sp>
      <p:sp>
        <p:nvSpPr>
          <p:cNvPr id="135170" name="Rectangle 2"/>
          <p:cNvSpPr>
            <a:spLocks noGrp="1" noRot="1" noChangeAspect="1"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pPr eaLnBrk="1" hangingPunct="1"/>
            <a:r>
              <a:rPr lang="en-US" smtClean="0"/>
              <a:t>Ways to increase the volume of applicants to your site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Grp="1" noChangeArrowheads="1"/>
          </p:cNvSpPr>
          <p:nvPr>
            <p:ph type="sldNum" sz="quarter" idx="5"/>
          </p:nvPr>
        </p:nvSpPr>
        <p:spPr>
          <a:noFill/>
        </p:spPr>
        <p:txBody>
          <a:bodyPr/>
          <a:lstStyle/>
          <a:p>
            <a:fld id="{E7F80971-D6DA-4163-AA1B-57B128406FBE}" type="slidenum">
              <a:rPr lang="en-US" smtClean="0"/>
              <a:pPr/>
              <a:t>66</a:t>
            </a:fld>
            <a:endParaRPr lang="en-US" smtClean="0"/>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a:ln/>
        </p:spPr>
        <p:txBody>
          <a:bodyPr/>
          <a:lstStyle/>
          <a:p>
            <a:pPr eaLnBrk="1" hangingPunct="1"/>
            <a:r>
              <a:rPr lang="en-US" smtClean="0"/>
              <a:t>Organization will improve your ability to supervise.</a:t>
            </a:r>
          </a:p>
          <a:p>
            <a:pPr eaLnBrk="1" hangingPunct="1"/>
            <a:r>
              <a:rPr lang="en-US" smtClean="0"/>
              <a:t>Here are some ways to maintain good record-keeping</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a:spLocks noGrp="1" noChangeArrowheads="1"/>
          </p:cNvSpPr>
          <p:nvPr>
            <p:ph type="sldNum" sz="quarter" idx="5"/>
          </p:nvPr>
        </p:nvSpPr>
        <p:spPr>
          <a:noFill/>
        </p:spPr>
        <p:txBody>
          <a:bodyPr/>
          <a:lstStyle/>
          <a:p>
            <a:fld id="{E0ABF325-4447-4A0C-AEF3-ABB13C43A6DE}" type="slidenum">
              <a:rPr lang="en-US" smtClean="0"/>
              <a:pPr/>
              <a:t>67</a:t>
            </a:fld>
            <a:endParaRPr lang="en-US" smtClean="0"/>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a:noFill/>
          <a:ln/>
        </p:spPr>
        <p:txBody>
          <a:bodyPr/>
          <a:lstStyle/>
          <a:p>
            <a:pPr eaLnBrk="1" hangingPunct="1"/>
            <a:r>
              <a:rPr lang="en-US" smtClean="0"/>
              <a:t>As a supervisor, you also have to apply some clinical administrative tasks such as…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Grp="1" noChangeArrowheads="1"/>
          </p:cNvSpPr>
          <p:nvPr>
            <p:ph type="sldNum" sz="quarter" idx="5"/>
          </p:nvPr>
        </p:nvSpPr>
        <p:spPr>
          <a:noFill/>
        </p:spPr>
        <p:txBody>
          <a:bodyPr/>
          <a:lstStyle/>
          <a:p>
            <a:fld id="{F3C053F9-AD4D-4519-A905-05654B0702FB}" type="slidenum">
              <a:rPr lang="en-US" smtClean="0"/>
              <a:pPr/>
              <a:t>68</a:t>
            </a:fld>
            <a:endParaRPr lang="en-US" smtClean="0"/>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a:noFill/>
          <a:ln/>
        </p:spPr>
        <p:txBody>
          <a:bodyPr/>
          <a:lstStyle/>
          <a:p>
            <a:pPr eaLnBrk="1" hangingPunct="1"/>
            <a:r>
              <a:rPr lang="en-US" smtClean="0"/>
              <a:t>Effective program evaluation will only improve the quality of your internship</a:t>
            </a:r>
          </a:p>
          <a:p>
            <a:pPr eaLnBrk="1" hangingPunct="1"/>
            <a:endParaRPr lang="en-US" smtClean="0"/>
          </a:p>
          <a:p>
            <a:pPr eaLnBrk="1" hangingPunct="1"/>
            <a:r>
              <a:rPr lang="en-US" smtClean="0"/>
              <a:t>Don’t be stagnant…keep improving and making changes each year.</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7"/>
          <p:cNvSpPr>
            <a:spLocks noGrp="1" noChangeArrowheads="1"/>
          </p:cNvSpPr>
          <p:nvPr>
            <p:ph type="sldNum" sz="quarter" idx="5"/>
          </p:nvPr>
        </p:nvSpPr>
        <p:spPr>
          <a:noFill/>
        </p:spPr>
        <p:txBody>
          <a:bodyPr/>
          <a:lstStyle/>
          <a:p>
            <a:fld id="{2DC7B881-8955-470C-9B3A-CEE7FB8AB507}" type="slidenum">
              <a:rPr lang="en-US" smtClean="0"/>
              <a:pPr/>
              <a:t>73</a:t>
            </a:fld>
            <a:endParaRPr lang="en-US" smtClean="0"/>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a:xfrm>
            <a:off x="974725" y="4560888"/>
            <a:ext cx="5365750" cy="4319587"/>
          </a:xfrm>
          <a:noFill/>
          <a:ln/>
        </p:spPr>
        <p:txBody>
          <a:bodyPr/>
          <a:lstStyle/>
          <a:p>
            <a:pPr eaLnBrk="1" hangingPunct="1"/>
            <a:r>
              <a:rPr lang="en-US" smtClean="0"/>
              <a:t>Ask participants to read the </a:t>
            </a:r>
            <a:r>
              <a:rPr lang="en-US" i="1" smtClean="0"/>
              <a:t>Standards of Education and Clinical Training</a:t>
            </a:r>
            <a:r>
              <a:rPr lang="en-US" smtClean="0"/>
              <a:t> after the CMTE to find out how AMTA words requirements – important elements will be covered during this section</a:t>
            </a:r>
          </a:p>
          <a:p>
            <a:pPr eaLnBrk="1" hangingPunct="1"/>
            <a:endParaRPr lang="en-US" smtClean="0"/>
          </a:p>
          <a:p>
            <a:pPr eaLnBrk="1" hangingPunct="1"/>
            <a:r>
              <a:rPr lang="en-US" smtClean="0"/>
              <a:t>Ask participants to get out AMTA Competencies – indicate that the competencies are the essential aspects of music therapy practice – VERY important to know when providing supervision to learners</a:t>
            </a:r>
          </a:p>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p:spPr>
        <p:txBody>
          <a:bodyPr/>
          <a:lstStyle/>
          <a:p>
            <a:fld id="{39775E89-311C-4F33-8660-A2375394D649}" type="slidenum">
              <a:rPr lang="en-US" smtClean="0"/>
              <a:pPr/>
              <a:t>75</a:t>
            </a:fld>
            <a:endParaRPr lang="en-US" smtClean="0"/>
          </a:p>
        </p:txBody>
      </p:sp>
      <p:sp>
        <p:nvSpPr>
          <p:cNvPr id="151554" name="Rectangle 2"/>
          <p:cNvSpPr>
            <a:spLocks noGrp="1" noRot="1" noChangeAspect="1" noChangeArrowheads="1" noTextEdit="1"/>
          </p:cNvSpPr>
          <p:nvPr>
            <p:ph type="sldImg"/>
          </p:nvPr>
        </p:nvSpPr>
        <p:spPr>
          <a:ln/>
        </p:spPr>
      </p:sp>
      <p:sp>
        <p:nvSpPr>
          <p:cNvPr id="151555" name="Rectangle 3"/>
          <p:cNvSpPr>
            <a:spLocks noGrp="1" noChangeArrowheads="1"/>
          </p:cNvSpPr>
          <p:nvPr>
            <p:ph type="body" idx="1"/>
          </p:nvPr>
        </p:nvSpPr>
        <p:spPr>
          <a:xfrm>
            <a:off x="974725" y="4560888"/>
            <a:ext cx="5365750" cy="4319587"/>
          </a:xfrm>
          <a:noFill/>
          <a:ln/>
        </p:spPr>
        <p:txBody>
          <a:bodyPr/>
          <a:lstStyle/>
          <a:p>
            <a:pPr eaLnBrk="1" hangingPunct="1"/>
            <a:r>
              <a:rPr lang="en-US" smtClean="0"/>
              <a:t>Clear expectations of how interns WILL be evaluated – what are you looking for? How will you know that the intern has achieved the skill? WRITE it down!!</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Rectangle 7"/>
          <p:cNvSpPr>
            <a:spLocks noGrp="1" noChangeArrowheads="1"/>
          </p:cNvSpPr>
          <p:nvPr>
            <p:ph type="sldNum" sz="quarter" idx="5"/>
          </p:nvPr>
        </p:nvSpPr>
        <p:spPr>
          <a:noFill/>
        </p:spPr>
        <p:txBody>
          <a:bodyPr/>
          <a:lstStyle/>
          <a:p>
            <a:fld id="{C712AFC4-E0AD-4711-A5A0-40384E2657C9}" type="slidenum">
              <a:rPr lang="en-US" smtClean="0"/>
              <a:pPr/>
              <a:t>77</a:t>
            </a:fld>
            <a:endParaRPr lang="en-US" smtClean="0"/>
          </a:p>
        </p:txBody>
      </p:sp>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a:xfrm>
            <a:off x="974725" y="4560888"/>
            <a:ext cx="5365750" cy="4319587"/>
          </a:xfrm>
          <a:noFill/>
          <a:ln/>
        </p:spPr>
        <p:txBody>
          <a:bodyPr/>
          <a:lstStyle/>
          <a:p>
            <a:pPr eaLnBrk="1" hangingPunct="1"/>
            <a:r>
              <a:rPr lang="en-US" smtClean="0"/>
              <a:t>Competency 1.1 – an example of a confusing competence – use as example to demonstrate difficulty with communication with interns and academicians</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Rectangle 7"/>
          <p:cNvSpPr>
            <a:spLocks noGrp="1" noChangeArrowheads="1"/>
          </p:cNvSpPr>
          <p:nvPr>
            <p:ph type="sldNum" sz="quarter" idx="5"/>
          </p:nvPr>
        </p:nvSpPr>
        <p:spPr>
          <a:noFill/>
        </p:spPr>
        <p:txBody>
          <a:bodyPr/>
          <a:lstStyle/>
          <a:p>
            <a:fld id="{541E5374-1D57-44C7-A312-83449EFCFFB3}" type="slidenum">
              <a:rPr lang="en-US" smtClean="0"/>
              <a:pPr/>
              <a:t>82</a:t>
            </a:fld>
            <a:endParaRPr lang="en-US" smtClean="0"/>
          </a:p>
        </p:txBody>
      </p:sp>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a:noFill/>
          <a:ln/>
        </p:spPr>
        <p:txBody>
          <a:bodyPr/>
          <a:lstStyle/>
          <a:p>
            <a:pPr eaLnBrk="1" hangingPunct="1"/>
            <a:r>
              <a:rPr lang="en-US" smtClean="0"/>
              <a:t>These are possible ways to use music in supervision as a means to promote the musical development in the intern</a:t>
            </a:r>
          </a:p>
          <a:p>
            <a:pPr eaLnBrk="1" hangingPunct="1"/>
            <a:r>
              <a:rPr lang="en-US" smtClean="0"/>
              <a:t>	</a:t>
            </a:r>
          </a:p>
          <a:p>
            <a:pPr eaLnBrk="1" hangingPunct="1"/>
            <a:r>
              <a:rPr lang="en-US" smtClean="0"/>
              <a:t>Possible questions to ask participants</a:t>
            </a:r>
          </a:p>
          <a:p>
            <a:pPr eaLnBrk="1" hangingPunct="1"/>
            <a:r>
              <a:rPr lang="en-US" smtClean="0"/>
              <a:t>	How much time/week do you think interns should spend on musical development?</a:t>
            </a:r>
          </a:p>
          <a:p>
            <a:pPr eaLnBrk="1" hangingPunct="1"/>
            <a:r>
              <a:rPr lang="en-US" smtClean="0"/>
              <a:t>	Do think that interns should use time outside of scheduled hours for practicing?</a:t>
            </a:r>
          </a:p>
          <a:p>
            <a:pPr eaLnBrk="1" hangingPunct="1"/>
            <a:r>
              <a:rPr lang="en-US" smtClean="0"/>
              <a:t>	</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7"/>
          <p:cNvSpPr>
            <a:spLocks noGrp="1" noChangeArrowheads="1"/>
          </p:cNvSpPr>
          <p:nvPr>
            <p:ph type="sldNum" sz="quarter" idx="5"/>
          </p:nvPr>
        </p:nvSpPr>
        <p:spPr>
          <a:noFill/>
        </p:spPr>
        <p:txBody>
          <a:bodyPr/>
          <a:lstStyle/>
          <a:p>
            <a:fld id="{A0702557-A245-42DA-8EBA-AE71A33CA21E}" type="slidenum">
              <a:rPr lang="en-US" smtClean="0"/>
              <a:pPr/>
              <a:t>83</a:t>
            </a:fld>
            <a:endParaRPr lang="en-US" smtClean="0"/>
          </a:p>
        </p:txBody>
      </p:sp>
      <p:sp>
        <p:nvSpPr>
          <p:cNvPr id="162818" name="Rectangle 2"/>
          <p:cNvSpPr>
            <a:spLocks noGrp="1" noRot="1" noChangeAspect="1" noChangeArrowheads="1" noTextEdit="1"/>
          </p:cNvSpPr>
          <p:nvPr>
            <p:ph type="sldImg"/>
          </p:nvPr>
        </p:nvSpPr>
        <p:spPr>
          <a:ln/>
        </p:spPr>
      </p:sp>
      <p:sp>
        <p:nvSpPr>
          <p:cNvPr id="162819" name="Rectangle 3"/>
          <p:cNvSpPr>
            <a:spLocks noGrp="1" noChangeArrowheads="1"/>
          </p:cNvSpPr>
          <p:nvPr>
            <p:ph type="body" idx="1"/>
          </p:nvPr>
        </p:nvSpPr>
        <p:spPr>
          <a:noFill/>
          <a:ln/>
        </p:spPr>
        <p:txBody>
          <a:bodyPr/>
          <a:lstStyle/>
          <a:p>
            <a:pPr eaLnBrk="1" hangingPunct="1"/>
            <a:r>
              <a:rPr lang="en-US" smtClean="0"/>
              <a:t>These are some ways to use music to assist the intern in developing self-awareness &amp; insight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5" name="Rectangle 7"/>
          <p:cNvSpPr>
            <a:spLocks noGrp="1" noChangeArrowheads="1"/>
          </p:cNvSpPr>
          <p:nvPr>
            <p:ph type="sldNum" sz="quarter" idx="5"/>
          </p:nvPr>
        </p:nvSpPr>
        <p:spPr>
          <a:noFill/>
        </p:spPr>
        <p:txBody>
          <a:bodyPr/>
          <a:lstStyle/>
          <a:p>
            <a:fld id="{8F639627-AE5F-4260-888F-3BAF0D4B1F24}" type="slidenum">
              <a:rPr lang="en-US" smtClean="0"/>
              <a:pPr/>
              <a:t>84</a:t>
            </a:fld>
            <a:endParaRPr lang="en-US" smtClean="0"/>
          </a:p>
        </p:txBody>
      </p:sp>
      <p:sp>
        <p:nvSpPr>
          <p:cNvPr id="164866" name="Rectangle 2"/>
          <p:cNvSpPr>
            <a:spLocks noGrp="1" noRot="1" noChangeAspect="1" noChangeArrowheads="1" noTextEdit="1"/>
          </p:cNvSpPr>
          <p:nvPr>
            <p:ph type="sldImg"/>
          </p:nvPr>
        </p:nvSpPr>
        <p:spPr>
          <a:ln/>
        </p:spPr>
      </p:sp>
      <p:sp>
        <p:nvSpPr>
          <p:cNvPr id="164867" name="Rectangle 3"/>
          <p:cNvSpPr>
            <a:spLocks noGrp="1" noChangeArrowheads="1"/>
          </p:cNvSpPr>
          <p:nvPr>
            <p:ph type="body" idx="1"/>
          </p:nvPr>
        </p:nvSpPr>
        <p:spPr>
          <a:noFill/>
          <a:ln/>
        </p:spPr>
        <p:txBody>
          <a:bodyPr/>
          <a:lstStyle/>
          <a:p>
            <a:pPr eaLnBrk="1" hangingPunct="1"/>
            <a:r>
              <a:rPr lang="en-US" smtClean="0"/>
              <a:t>Some models of music therapy use musical analysis to analyze sessions – even if you are not of this theoretical orientation, you can still apply this technique as a way for interns to understand their clients’ musical responses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a:ln/>
        </p:spPr>
      </p:sp>
      <p:sp>
        <p:nvSpPr>
          <p:cNvPr id="30722" name="Notes Placeholder 2"/>
          <p:cNvSpPr>
            <a:spLocks noGrp="1"/>
          </p:cNvSpPr>
          <p:nvPr>
            <p:ph type="body" idx="1"/>
          </p:nvPr>
        </p:nvSpPr>
        <p:spPr>
          <a:noFill/>
          <a:ln/>
        </p:spPr>
        <p:txBody>
          <a:bodyPr/>
          <a:lstStyle/>
          <a:p>
            <a:pPr eaLnBrk="1" hangingPunct="1"/>
            <a:r>
              <a:rPr lang="en-US" smtClean="0"/>
              <a:t>Ask group:</a:t>
            </a:r>
          </a:p>
          <a:p>
            <a:pPr eaLnBrk="1" hangingPunct="1">
              <a:buFontTx/>
              <a:buChar char="•"/>
            </a:pPr>
            <a:r>
              <a:rPr lang="en-US" smtClean="0"/>
              <a:t> What do you look for in a supervisor?</a:t>
            </a:r>
          </a:p>
        </p:txBody>
      </p:sp>
      <p:sp>
        <p:nvSpPr>
          <p:cNvPr id="30723" name="Slide Number Placeholder 3"/>
          <p:cNvSpPr>
            <a:spLocks noGrp="1"/>
          </p:cNvSpPr>
          <p:nvPr>
            <p:ph type="sldNum" sz="quarter" idx="5"/>
          </p:nvPr>
        </p:nvSpPr>
        <p:spPr>
          <a:noFill/>
        </p:spPr>
        <p:txBody>
          <a:bodyPr/>
          <a:lstStyle/>
          <a:p>
            <a:fld id="{65B8D7B4-F2F3-442F-8D08-355EEAE3A8BD}"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B8C8C4FA-650B-4350-A555-4ABD06749238}" type="slidenum">
              <a:rPr lang="en-US" smtClean="0"/>
              <a:pPr/>
              <a:t>7</a:t>
            </a:fld>
            <a:endParaRPr lang="en-US" smtClean="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xfrm>
            <a:off x="974725" y="4560888"/>
            <a:ext cx="5365750" cy="4319587"/>
          </a:xfrm>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9220FE13-C6F9-4A06-B2DE-B9DA45D3435B}" type="slidenum">
              <a:rPr lang="en-US" smtClean="0"/>
              <a:pPr/>
              <a:t>13</a:t>
            </a:fld>
            <a:endParaRPr lang="en-US" smtClean="0"/>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r>
              <a:rPr lang="en-US" smtClean="0"/>
              <a:t>Give examples of each –your program and style should help you determine how you will structure your program.  May need to consider facility requirements.  Please note that as your program evolves you may change the structure!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B767EBE7-D01B-4651-9572-7AF7CC68104B}" type="slidenum">
              <a:rPr lang="en-US" smtClean="0"/>
              <a:pPr/>
              <a:t>15</a:t>
            </a:fld>
            <a:endParaRPr lang="en-US" smtClean="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pPr eaLnBrk="1" hangingPunct="1"/>
            <a:r>
              <a:rPr lang="en-US" smtClean="0"/>
              <a:t>Emphasize that supervision &amp; clinical training is significantly covered in the AMTA Code of Ethics…encourage participants to read this over routinely.</a:t>
            </a:r>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AD7114D-F81B-44F2-AD5F-5E698C099095}" type="slidenum">
              <a:rPr lang="en-US"/>
              <a:pPr>
                <a:defRPr/>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A9AF90B-7A9C-40A3-B60C-73D5906095AB}"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A2D3BE-85A4-40F1-9FE7-BBA25BA6B751}"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06EDB05-7CFE-4039-B30D-4B8D39C81516}"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CFA89C33-2EDC-4310-97FC-0EED3267A5EA}"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8808231-7921-482D-B91F-272442583381}" type="slidenum">
              <a:rPr lang="en-US"/>
              <a:pPr>
                <a:defRPr/>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9A7A1C6-F284-47AE-9B51-CB9FB60B3B09}"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91392D-2B34-4BA1-BF96-A8029D8FEDCB}" type="slidenum">
              <a:rPr lang="en-US"/>
              <a:pPr>
                <a:defRPr/>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7EACC72-BEEB-4461-960C-F6D08D67FA0B}"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09C1026-2686-40C0-9F82-2290F8D78160}"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A04F850-AEB0-4B50-B4AD-EB85EC951268}"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0B76F7D-F49B-4FCF-AD02-9612DE48A9E4}"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A77F1468-10FC-4F08-A0B3-62BC908ED76F}"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A504822-2F6D-43DD-BD9B-08C34E5D55FC}"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8BEAE68-8DF3-4502-91F8-62997C6018C8}"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E026FC66-2185-43DE-A281-7B74ED64A90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wmf"/><Relationship Id="rId5" Type="http://schemas.openxmlformats.org/officeDocument/2006/relationships/image" Target="../media/image6.wmf"/><Relationship Id="rId4" Type="http://schemas.openxmlformats.org/officeDocument/2006/relationships/image" Target="../media/image5.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nr_internship_forum-subscribe@yahoogroups.com"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p>
            <a:fld id="{D66A26ED-4E5E-4FE5-8265-B29B455EAC31}" type="slidenum">
              <a:rPr lang="en-US" smtClean="0"/>
              <a:pPr/>
              <a:t>1</a:t>
            </a:fld>
            <a:endParaRPr lang="en-US" smtClean="0"/>
          </a:p>
        </p:txBody>
      </p:sp>
      <p:sp>
        <p:nvSpPr>
          <p:cNvPr id="19459" name="Rectangle 2"/>
          <p:cNvSpPr>
            <a:spLocks noGrp="1" noChangeArrowheads="1"/>
          </p:cNvSpPr>
          <p:nvPr>
            <p:ph type="ctrTitle"/>
          </p:nvPr>
        </p:nvSpPr>
        <p:spPr>
          <a:xfrm>
            <a:off x="685800" y="1143000"/>
            <a:ext cx="7772400" cy="1470025"/>
          </a:xfrm>
        </p:spPr>
        <p:txBody>
          <a:bodyPr/>
          <a:lstStyle/>
          <a:p>
            <a:pPr eaLnBrk="1" hangingPunct="1"/>
            <a:r>
              <a:rPr lang="en-US" smtClean="0"/>
              <a:t>Supervising the Music Therapy Intern</a:t>
            </a:r>
          </a:p>
        </p:txBody>
      </p:sp>
      <p:sp>
        <p:nvSpPr>
          <p:cNvPr id="19460" name="Rectangle 3"/>
          <p:cNvSpPr>
            <a:spLocks noGrp="1" noChangeArrowheads="1"/>
          </p:cNvSpPr>
          <p:nvPr>
            <p:ph type="subTitle" idx="1"/>
          </p:nvPr>
        </p:nvSpPr>
        <p:spPr>
          <a:xfrm>
            <a:off x="609600" y="3429000"/>
            <a:ext cx="8001000" cy="2209800"/>
          </a:xfrm>
        </p:spPr>
        <p:txBody>
          <a:bodyPr/>
          <a:lstStyle/>
          <a:p>
            <a:pPr eaLnBrk="1" hangingPunct="1"/>
            <a:r>
              <a:rPr lang="en-US" smtClean="0"/>
              <a:t>AMTA </a:t>
            </a:r>
          </a:p>
          <a:p>
            <a:pPr eaLnBrk="1" hangingPunct="1"/>
            <a:r>
              <a:rPr lang="en-US" smtClean="0"/>
              <a:t>Association Internship Approval Committee</a:t>
            </a:r>
          </a:p>
          <a:p>
            <a:pPr eaLnBrk="1" hangingPunct="1"/>
            <a:endParaRPr lang="en-US" smtClean="0"/>
          </a:p>
          <a:p>
            <a:pPr eaLnBrk="1" hangingPunct="1"/>
            <a:endParaRPr lang="en-US"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5842" name="Slide Number Placeholder 6"/>
          <p:cNvSpPr>
            <a:spLocks noGrp="1"/>
          </p:cNvSpPr>
          <p:nvPr>
            <p:ph type="sldNum" sz="quarter" idx="12"/>
          </p:nvPr>
        </p:nvSpPr>
        <p:spPr>
          <a:noFill/>
        </p:spPr>
        <p:txBody>
          <a:bodyPr/>
          <a:lstStyle/>
          <a:p>
            <a:fld id="{FA2858E1-1F48-4E37-A10B-4959C5106CF1}" type="slidenum">
              <a:rPr lang="en-US" smtClean="0"/>
              <a:pPr/>
              <a:t>10</a:t>
            </a:fld>
            <a:endParaRPr lang="en-US" smtClean="0"/>
          </a:p>
        </p:txBody>
      </p:sp>
      <p:sp>
        <p:nvSpPr>
          <p:cNvPr id="35843" name="Rectangle 2"/>
          <p:cNvSpPr>
            <a:spLocks noGrp="1" noChangeArrowheads="1"/>
          </p:cNvSpPr>
          <p:nvPr>
            <p:ph type="title"/>
          </p:nvPr>
        </p:nvSpPr>
        <p:spPr>
          <a:xfrm>
            <a:off x="457200" y="274638"/>
            <a:ext cx="8229600" cy="944562"/>
          </a:xfrm>
        </p:spPr>
        <p:txBody>
          <a:bodyPr/>
          <a:lstStyle/>
          <a:p>
            <a:pPr eaLnBrk="1" hangingPunct="1"/>
            <a:r>
              <a:rPr lang="en-US" smtClean="0"/>
              <a:t>Supervision ideas…..</a:t>
            </a:r>
          </a:p>
        </p:txBody>
      </p:sp>
      <p:sp>
        <p:nvSpPr>
          <p:cNvPr id="35844" name="Rectangle 3"/>
          <p:cNvSpPr>
            <a:spLocks noGrp="1" noChangeArrowheads="1"/>
          </p:cNvSpPr>
          <p:nvPr>
            <p:ph type="body" sz="half" idx="1"/>
          </p:nvPr>
        </p:nvSpPr>
        <p:spPr>
          <a:xfrm>
            <a:off x="457200" y="1219200"/>
            <a:ext cx="6019800" cy="4906963"/>
          </a:xfrm>
        </p:spPr>
        <p:txBody>
          <a:bodyPr/>
          <a:lstStyle/>
          <a:p>
            <a:pPr eaLnBrk="1" hangingPunct="1">
              <a:lnSpc>
                <a:spcPct val="90000"/>
              </a:lnSpc>
            </a:pPr>
            <a:r>
              <a:rPr lang="en-US" sz="2400" smtClean="0"/>
              <a:t>A dynamic process</a:t>
            </a:r>
          </a:p>
          <a:p>
            <a:pPr eaLnBrk="1" hangingPunct="1">
              <a:lnSpc>
                <a:spcPct val="90000"/>
              </a:lnSpc>
            </a:pPr>
            <a:r>
              <a:rPr lang="en-US" sz="2400" smtClean="0"/>
              <a:t>Unique for each individual</a:t>
            </a:r>
          </a:p>
          <a:p>
            <a:pPr eaLnBrk="1" hangingPunct="1">
              <a:lnSpc>
                <a:spcPct val="90000"/>
              </a:lnSpc>
            </a:pPr>
            <a:r>
              <a:rPr lang="en-US" sz="2400" smtClean="0"/>
              <a:t>Both members have to decide the direction of the experience</a:t>
            </a:r>
          </a:p>
          <a:p>
            <a:pPr eaLnBrk="1" hangingPunct="1">
              <a:lnSpc>
                <a:spcPct val="90000"/>
              </a:lnSpc>
            </a:pPr>
            <a:r>
              <a:rPr lang="en-US" sz="2400" smtClean="0"/>
              <a:t>Personal growth is a common by-product</a:t>
            </a:r>
          </a:p>
          <a:p>
            <a:pPr eaLnBrk="1" hangingPunct="1">
              <a:lnSpc>
                <a:spcPct val="90000"/>
              </a:lnSpc>
            </a:pPr>
            <a:r>
              <a:rPr lang="en-US" sz="2400" smtClean="0"/>
              <a:t>Supervisor MUST convey a positive attitude about the profession </a:t>
            </a:r>
          </a:p>
          <a:p>
            <a:pPr eaLnBrk="1" hangingPunct="1">
              <a:lnSpc>
                <a:spcPct val="90000"/>
              </a:lnSpc>
            </a:pPr>
            <a:r>
              <a:rPr lang="en-US" sz="2400" smtClean="0"/>
              <a:t>Demonstrate awareness of the diversity of settings and philosophies in MT </a:t>
            </a:r>
          </a:p>
          <a:p>
            <a:pPr eaLnBrk="1" hangingPunct="1">
              <a:lnSpc>
                <a:spcPct val="90000"/>
              </a:lnSpc>
            </a:pPr>
            <a:r>
              <a:rPr lang="en-US" sz="2400" smtClean="0"/>
              <a:t>Understanding the “power” of being a supervisor - perfection or executioner</a:t>
            </a:r>
          </a:p>
          <a:p>
            <a:pPr eaLnBrk="1" hangingPunct="1">
              <a:lnSpc>
                <a:spcPct val="90000"/>
              </a:lnSpc>
            </a:pPr>
            <a:endParaRPr lang="en-US" sz="2400" smtClean="0"/>
          </a:p>
          <a:p>
            <a:pPr eaLnBrk="1" hangingPunct="1">
              <a:lnSpc>
                <a:spcPct val="90000"/>
              </a:lnSpc>
            </a:pPr>
            <a:endParaRPr lang="en-US" sz="2400" smtClean="0"/>
          </a:p>
        </p:txBody>
      </p:sp>
      <p:pic>
        <p:nvPicPr>
          <p:cNvPr id="35845" name="Picture 4" descr="MCj04352350000[1]"/>
          <p:cNvPicPr>
            <a:picLocks noGrp="1" noChangeAspect="1" noChangeArrowheads="1"/>
          </p:cNvPicPr>
          <p:nvPr>
            <p:ph sz="half" idx="2"/>
          </p:nvPr>
        </p:nvPicPr>
        <p:blipFill>
          <a:blip r:embed="rId2"/>
          <a:srcRect/>
          <a:stretch>
            <a:fillRect/>
          </a:stretch>
        </p:blipFill>
        <p:spPr>
          <a:xfrm>
            <a:off x="6096000" y="3505200"/>
            <a:ext cx="2362200" cy="2805113"/>
          </a:xfr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p:spPr>
        <p:txBody>
          <a:bodyPr/>
          <a:lstStyle/>
          <a:p>
            <a:fld id="{0DB0C25D-4A70-486C-BAC2-C1C844094ADA}" type="slidenum">
              <a:rPr lang="en-US" smtClean="0"/>
              <a:pPr/>
              <a:t>11</a:t>
            </a:fld>
            <a:endParaRPr lang="en-US" smtClean="0"/>
          </a:p>
        </p:txBody>
      </p:sp>
      <p:sp>
        <p:nvSpPr>
          <p:cNvPr id="36867" name="Rectangle 2"/>
          <p:cNvSpPr>
            <a:spLocks noGrp="1" noChangeArrowheads="1"/>
          </p:cNvSpPr>
          <p:nvPr>
            <p:ph type="body" idx="1"/>
          </p:nvPr>
        </p:nvSpPr>
        <p:spPr/>
        <p:txBody>
          <a:bodyPr/>
          <a:lstStyle/>
          <a:p>
            <a:pPr eaLnBrk="1" hangingPunct="1">
              <a:lnSpc>
                <a:spcPct val="90000"/>
              </a:lnSpc>
            </a:pPr>
            <a:r>
              <a:rPr lang="en-US" sz="2800" smtClean="0"/>
              <a:t>Feelings and reactions to clients in &amp; out of the MT setting</a:t>
            </a:r>
          </a:p>
          <a:p>
            <a:pPr eaLnBrk="1" hangingPunct="1">
              <a:lnSpc>
                <a:spcPct val="90000"/>
              </a:lnSpc>
            </a:pPr>
            <a:r>
              <a:rPr lang="en-US" sz="2800" smtClean="0"/>
              <a:t>Self-reflection as an aspect of supervision from the beginning of the process</a:t>
            </a:r>
          </a:p>
          <a:p>
            <a:pPr eaLnBrk="1" hangingPunct="1">
              <a:lnSpc>
                <a:spcPct val="90000"/>
              </a:lnSpc>
            </a:pPr>
            <a:r>
              <a:rPr lang="en-US" sz="2800" smtClean="0"/>
              <a:t>Importance of understanding issues of culture, gender, violence and abuse, and family roles in supervision</a:t>
            </a:r>
          </a:p>
          <a:p>
            <a:pPr eaLnBrk="1" hangingPunct="1">
              <a:lnSpc>
                <a:spcPct val="90000"/>
              </a:lnSpc>
            </a:pPr>
            <a:r>
              <a:rPr lang="en-US" sz="2800" smtClean="0"/>
              <a:t>Uniqueness of music therapy role itself</a:t>
            </a:r>
          </a:p>
          <a:p>
            <a:pPr eaLnBrk="1" hangingPunct="1">
              <a:lnSpc>
                <a:spcPct val="90000"/>
              </a:lnSpc>
            </a:pPr>
            <a:r>
              <a:rPr lang="en-US" sz="2800" smtClean="0"/>
              <a:t>Maintaining the boundary between supervision and therapy – not psychotherapy opportunity</a:t>
            </a:r>
          </a:p>
          <a:p>
            <a:pPr eaLnBrk="1" hangingPunct="1">
              <a:lnSpc>
                <a:spcPct val="90000"/>
              </a:lnSpc>
              <a:buFontTx/>
              <a:buNone/>
            </a:pPr>
            <a:endParaRPr lang="en-US" sz="2800" smtClean="0"/>
          </a:p>
        </p:txBody>
      </p:sp>
      <p:sp>
        <p:nvSpPr>
          <p:cNvPr id="36868" name="Rectangle 3"/>
          <p:cNvSpPr>
            <a:spLocks noGrp="1" noChangeArrowheads="1"/>
          </p:cNvSpPr>
          <p:nvPr>
            <p:ph type="title"/>
          </p:nvPr>
        </p:nvSpPr>
        <p:spPr/>
        <p:txBody>
          <a:bodyPr/>
          <a:lstStyle/>
          <a:p>
            <a:pPr eaLnBrk="1" hangingPunct="1"/>
            <a:r>
              <a:rPr lang="en-US" sz="4000" smtClean="0"/>
              <a:t>Supervision can be used to discuss…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bg>
      <p:bgPr>
        <a:solidFill>
          <a:srgbClr val="FFFFCC"/>
        </a:solidFill>
        <a:effectLst/>
      </p:bgPr>
    </p:bg>
    <p:spTree>
      <p:nvGrpSpPr>
        <p:cNvPr id="1" name=""/>
        <p:cNvGrpSpPr/>
        <p:nvPr/>
      </p:nvGrpSpPr>
      <p:grpSpPr>
        <a:xfrm>
          <a:off x="0" y="0"/>
          <a:ext cx="0" cy="0"/>
          <a:chOff x="0" y="0"/>
          <a:chExt cx="0" cy="0"/>
        </a:xfrm>
      </p:grpSpPr>
      <p:sp>
        <p:nvSpPr>
          <p:cNvPr id="37890" name="Slide Number Placeholder 5"/>
          <p:cNvSpPr>
            <a:spLocks noGrp="1"/>
          </p:cNvSpPr>
          <p:nvPr>
            <p:ph type="sldNum" sz="quarter" idx="12"/>
          </p:nvPr>
        </p:nvSpPr>
        <p:spPr>
          <a:noFill/>
        </p:spPr>
        <p:txBody>
          <a:bodyPr/>
          <a:lstStyle/>
          <a:p>
            <a:fld id="{54C8AF90-A0DB-4881-B332-48A9E45847BF}" type="slidenum">
              <a:rPr lang="en-US" smtClean="0"/>
              <a:pPr/>
              <a:t>12</a:t>
            </a:fld>
            <a:endParaRPr lang="en-US" smtClean="0"/>
          </a:p>
        </p:txBody>
      </p:sp>
      <p:sp>
        <p:nvSpPr>
          <p:cNvPr id="37891" name="Rectangle 2"/>
          <p:cNvSpPr>
            <a:spLocks noGrp="1" noChangeArrowheads="1"/>
          </p:cNvSpPr>
          <p:nvPr>
            <p:ph type="title"/>
          </p:nvPr>
        </p:nvSpPr>
        <p:spPr>
          <a:xfrm>
            <a:off x="381000" y="609600"/>
            <a:ext cx="8229600" cy="1143000"/>
          </a:xfrm>
        </p:spPr>
        <p:txBody>
          <a:bodyPr/>
          <a:lstStyle/>
          <a:p>
            <a:pPr eaLnBrk="1" hangingPunct="1"/>
            <a:r>
              <a:rPr lang="en-US" smtClean="0"/>
              <a:t>Types of Supervision</a:t>
            </a:r>
          </a:p>
        </p:txBody>
      </p:sp>
      <p:sp>
        <p:nvSpPr>
          <p:cNvPr id="37892" name="Rectangle 3"/>
          <p:cNvSpPr>
            <a:spLocks noGrp="1" noChangeArrowheads="1"/>
          </p:cNvSpPr>
          <p:nvPr>
            <p:ph type="body" idx="1"/>
          </p:nvPr>
        </p:nvSpPr>
        <p:spPr>
          <a:xfrm>
            <a:off x="457200" y="1828800"/>
            <a:ext cx="8229600" cy="4525963"/>
          </a:xfrm>
        </p:spPr>
        <p:txBody>
          <a:bodyPr/>
          <a:lstStyle/>
          <a:p>
            <a:pPr eaLnBrk="1" hangingPunct="1">
              <a:lnSpc>
                <a:spcPct val="90000"/>
              </a:lnSpc>
            </a:pPr>
            <a:r>
              <a:rPr lang="en-US" smtClean="0"/>
              <a:t>Consultant/Mentor</a:t>
            </a:r>
          </a:p>
          <a:p>
            <a:pPr eaLnBrk="1" hangingPunct="1">
              <a:lnSpc>
                <a:spcPct val="90000"/>
              </a:lnSpc>
            </a:pPr>
            <a:r>
              <a:rPr lang="en-US" smtClean="0"/>
              <a:t>Clinician/Administrator/Manager</a:t>
            </a:r>
          </a:p>
          <a:p>
            <a:pPr eaLnBrk="1" hangingPunct="1">
              <a:lnSpc>
                <a:spcPct val="90000"/>
              </a:lnSpc>
            </a:pPr>
            <a:r>
              <a:rPr lang="en-US" smtClean="0"/>
              <a:t>Instructor/Educator/Teacher</a:t>
            </a:r>
          </a:p>
          <a:p>
            <a:pPr eaLnBrk="1" hangingPunct="1">
              <a:lnSpc>
                <a:spcPct val="90000"/>
              </a:lnSpc>
            </a:pPr>
            <a:r>
              <a:rPr lang="en-US" smtClean="0"/>
              <a:t>Peer/Supporter</a:t>
            </a:r>
          </a:p>
          <a:p>
            <a:pPr eaLnBrk="1" hangingPunct="1">
              <a:lnSpc>
                <a:spcPct val="90000"/>
              </a:lnSpc>
            </a:pPr>
            <a:r>
              <a:rPr lang="en-US" smtClean="0"/>
              <a:t>Consultant/Evaluator</a:t>
            </a:r>
          </a:p>
          <a:p>
            <a:pPr eaLnBrk="1" hangingPunct="1">
              <a:lnSpc>
                <a:spcPct val="90000"/>
              </a:lnSpc>
            </a:pPr>
            <a:endParaRPr lang="en-US" smtClean="0"/>
          </a:p>
          <a:p>
            <a:pPr algn="ctr" eaLnBrk="1" hangingPunct="1">
              <a:lnSpc>
                <a:spcPct val="90000"/>
              </a:lnSpc>
              <a:buFontTx/>
              <a:buNone/>
            </a:pPr>
            <a:r>
              <a:rPr lang="en-US" smtClean="0"/>
              <a:t>*Group supervision vs. Individual supervision</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a:noFill/>
        </p:spPr>
        <p:txBody>
          <a:bodyPr/>
          <a:lstStyle/>
          <a:p>
            <a:fld id="{1070FC7C-4254-409C-A451-BA5BB1A1A812}" type="slidenum">
              <a:rPr lang="en-US" smtClean="0"/>
              <a:pPr/>
              <a:t>13</a:t>
            </a:fld>
            <a:endParaRPr lang="en-US" smtClean="0"/>
          </a:p>
        </p:txBody>
      </p:sp>
      <p:sp>
        <p:nvSpPr>
          <p:cNvPr id="38915" name="Rectangle 2"/>
          <p:cNvSpPr>
            <a:spLocks noGrp="1" noChangeArrowheads="1"/>
          </p:cNvSpPr>
          <p:nvPr>
            <p:ph type="ctrTitle"/>
          </p:nvPr>
        </p:nvSpPr>
        <p:spPr>
          <a:xfrm>
            <a:off x="533400" y="457200"/>
            <a:ext cx="7772400" cy="1295400"/>
          </a:xfrm>
        </p:spPr>
        <p:txBody>
          <a:bodyPr/>
          <a:lstStyle/>
          <a:p>
            <a:pPr eaLnBrk="1" hangingPunct="1"/>
            <a:r>
              <a:rPr lang="en-US" smtClean="0"/>
              <a:t>Models of Supervision</a:t>
            </a:r>
          </a:p>
        </p:txBody>
      </p:sp>
      <p:sp>
        <p:nvSpPr>
          <p:cNvPr id="38916" name="Rectangle 3"/>
          <p:cNvSpPr>
            <a:spLocks noGrp="1" noChangeArrowheads="1"/>
          </p:cNvSpPr>
          <p:nvPr>
            <p:ph type="subTitle" idx="1"/>
          </p:nvPr>
        </p:nvSpPr>
        <p:spPr>
          <a:xfrm>
            <a:off x="838200" y="2133600"/>
            <a:ext cx="4800600" cy="3810000"/>
          </a:xfrm>
        </p:spPr>
        <p:txBody>
          <a:bodyPr/>
          <a:lstStyle/>
          <a:p>
            <a:pPr eaLnBrk="1" hangingPunct="1">
              <a:lnSpc>
                <a:spcPct val="90000"/>
              </a:lnSpc>
            </a:pPr>
            <a:r>
              <a:rPr lang="en-US" smtClean="0"/>
              <a:t>        Same Track</a:t>
            </a:r>
          </a:p>
          <a:p>
            <a:pPr eaLnBrk="1" hangingPunct="1">
              <a:lnSpc>
                <a:spcPct val="90000"/>
              </a:lnSpc>
            </a:pPr>
            <a:endParaRPr lang="en-US" smtClean="0"/>
          </a:p>
          <a:p>
            <a:pPr eaLnBrk="1" hangingPunct="1">
              <a:lnSpc>
                <a:spcPct val="90000"/>
              </a:lnSpc>
            </a:pPr>
            <a:r>
              <a:rPr lang="en-US" smtClean="0"/>
              <a:t>Parallel Track</a:t>
            </a:r>
          </a:p>
          <a:p>
            <a:pPr eaLnBrk="1" hangingPunct="1">
              <a:lnSpc>
                <a:spcPct val="90000"/>
              </a:lnSpc>
            </a:pPr>
            <a:endParaRPr lang="en-US" smtClean="0"/>
          </a:p>
          <a:p>
            <a:pPr eaLnBrk="1" hangingPunct="1">
              <a:lnSpc>
                <a:spcPct val="90000"/>
              </a:lnSpc>
            </a:pPr>
            <a:r>
              <a:rPr lang="en-US" smtClean="0"/>
              <a:t>       Rotation</a:t>
            </a:r>
          </a:p>
          <a:p>
            <a:pPr eaLnBrk="1" hangingPunct="1">
              <a:lnSpc>
                <a:spcPct val="90000"/>
              </a:lnSpc>
            </a:pPr>
            <a:endParaRPr lang="en-US" smtClean="0"/>
          </a:p>
          <a:p>
            <a:pPr eaLnBrk="1" hangingPunct="1">
              <a:lnSpc>
                <a:spcPct val="90000"/>
              </a:lnSpc>
            </a:pPr>
            <a:r>
              <a:rPr lang="en-US" smtClean="0"/>
              <a:t>Multi-Supervisor</a:t>
            </a:r>
          </a:p>
          <a:p>
            <a:pPr eaLnBrk="1" hangingPunct="1">
              <a:lnSpc>
                <a:spcPct val="90000"/>
              </a:lnSpc>
            </a:pPr>
            <a:endParaRPr lang="en-US" smtClean="0"/>
          </a:p>
          <a:p>
            <a:pPr eaLnBrk="1" hangingPunct="1">
              <a:lnSpc>
                <a:spcPct val="90000"/>
              </a:lnSpc>
            </a:pPr>
            <a:endParaRPr lang="en-US" smtClean="0"/>
          </a:p>
          <a:p>
            <a:pPr eaLnBrk="1" hangingPunct="1">
              <a:lnSpc>
                <a:spcPct val="90000"/>
              </a:lnSpc>
            </a:pPr>
            <a:endParaRPr lang="en-US" smtClean="0"/>
          </a:p>
        </p:txBody>
      </p:sp>
      <p:pic>
        <p:nvPicPr>
          <p:cNvPr id="38917" name="Picture 4" descr="MCj04378570000[1]"/>
          <p:cNvPicPr>
            <a:picLocks noChangeAspect="1" noChangeArrowheads="1"/>
          </p:cNvPicPr>
          <p:nvPr/>
        </p:nvPicPr>
        <p:blipFill>
          <a:blip r:embed="rId3"/>
          <a:srcRect/>
          <a:stretch>
            <a:fillRect/>
          </a:stretch>
        </p:blipFill>
        <p:spPr bwMode="auto">
          <a:xfrm>
            <a:off x="0" y="3581400"/>
            <a:ext cx="2209800" cy="1752600"/>
          </a:xfrm>
          <a:prstGeom prst="rect">
            <a:avLst/>
          </a:prstGeom>
          <a:noFill/>
          <a:ln w="9525">
            <a:noFill/>
            <a:miter lim="800000"/>
            <a:headEnd/>
            <a:tailEnd/>
          </a:ln>
        </p:spPr>
      </p:pic>
      <p:pic>
        <p:nvPicPr>
          <p:cNvPr id="38918" name="Picture 5" descr="MCj03325060000[1]"/>
          <p:cNvPicPr>
            <a:picLocks noChangeAspect="1" noChangeArrowheads="1"/>
          </p:cNvPicPr>
          <p:nvPr/>
        </p:nvPicPr>
        <p:blipFill>
          <a:blip r:embed="rId4"/>
          <a:srcRect/>
          <a:stretch>
            <a:fillRect/>
          </a:stretch>
        </p:blipFill>
        <p:spPr bwMode="auto">
          <a:xfrm>
            <a:off x="304800" y="1828800"/>
            <a:ext cx="1879600" cy="1254125"/>
          </a:xfrm>
          <a:prstGeom prst="rect">
            <a:avLst/>
          </a:prstGeom>
          <a:noFill/>
          <a:ln w="9525">
            <a:noFill/>
            <a:miter lim="800000"/>
            <a:headEnd/>
            <a:tailEnd/>
          </a:ln>
        </p:spPr>
      </p:pic>
      <p:pic>
        <p:nvPicPr>
          <p:cNvPr id="38919" name="Picture 6" descr="MCj02504690000[1]"/>
          <p:cNvPicPr>
            <a:picLocks noChangeAspect="1" noChangeArrowheads="1"/>
          </p:cNvPicPr>
          <p:nvPr/>
        </p:nvPicPr>
        <p:blipFill>
          <a:blip r:embed="rId5"/>
          <a:srcRect/>
          <a:stretch>
            <a:fillRect/>
          </a:stretch>
        </p:blipFill>
        <p:spPr bwMode="auto">
          <a:xfrm>
            <a:off x="5257800" y="4953000"/>
            <a:ext cx="2286000" cy="1473200"/>
          </a:xfrm>
          <a:prstGeom prst="rect">
            <a:avLst/>
          </a:prstGeom>
          <a:noFill/>
          <a:ln w="9525">
            <a:noFill/>
            <a:miter lim="800000"/>
            <a:headEnd/>
            <a:tailEnd/>
          </a:ln>
        </p:spPr>
      </p:pic>
      <p:pic>
        <p:nvPicPr>
          <p:cNvPr id="38920" name="Picture 7" descr="MCBD07289_0000[1]"/>
          <p:cNvPicPr>
            <a:picLocks noChangeAspect="1" noChangeArrowheads="1"/>
          </p:cNvPicPr>
          <p:nvPr/>
        </p:nvPicPr>
        <p:blipFill>
          <a:blip r:embed="rId6"/>
          <a:srcRect/>
          <a:stretch>
            <a:fillRect/>
          </a:stretch>
        </p:blipFill>
        <p:spPr bwMode="auto">
          <a:xfrm>
            <a:off x="5638800" y="2590800"/>
            <a:ext cx="1792288" cy="15208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0962" name="Slide Number Placeholder 5"/>
          <p:cNvSpPr>
            <a:spLocks noGrp="1"/>
          </p:cNvSpPr>
          <p:nvPr>
            <p:ph type="sldNum" sz="quarter" idx="12"/>
          </p:nvPr>
        </p:nvSpPr>
        <p:spPr>
          <a:noFill/>
        </p:spPr>
        <p:txBody>
          <a:bodyPr/>
          <a:lstStyle/>
          <a:p>
            <a:fld id="{380EA236-6BF2-4D8C-91F4-D07DF15F36C9}" type="slidenum">
              <a:rPr lang="en-US" smtClean="0"/>
              <a:pPr/>
              <a:t>14</a:t>
            </a:fld>
            <a:endParaRPr lang="en-US" smtClean="0"/>
          </a:p>
        </p:txBody>
      </p:sp>
      <p:sp>
        <p:nvSpPr>
          <p:cNvPr id="40963" name="Rectangle 2"/>
          <p:cNvSpPr>
            <a:spLocks noGrp="1" noChangeArrowheads="1"/>
          </p:cNvSpPr>
          <p:nvPr>
            <p:ph type="ctrTitle"/>
          </p:nvPr>
        </p:nvSpPr>
        <p:spPr/>
        <p:txBody>
          <a:bodyPr/>
          <a:lstStyle/>
          <a:p>
            <a:pPr eaLnBrk="1" hangingPunct="1"/>
            <a:r>
              <a:rPr lang="en-US" smtClean="0"/>
              <a:t>Ethical Issues in </a:t>
            </a:r>
            <a:br>
              <a:rPr lang="en-US" smtClean="0"/>
            </a:br>
            <a:r>
              <a:rPr lang="en-US" smtClean="0"/>
              <a:t>Music Therapy Supervision</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1986" name="Slide Number Placeholder 5"/>
          <p:cNvSpPr>
            <a:spLocks noGrp="1"/>
          </p:cNvSpPr>
          <p:nvPr>
            <p:ph type="sldNum" sz="quarter" idx="12"/>
          </p:nvPr>
        </p:nvSpPr>
        <p:spPr>
          <a:noFill/>
        </p:spPr>
        <p:txBody>
          <a:bodyPr/>
          <a:lstStyle/>
          <a:p>
            <a:fld id="{9C2951DC-145B-448D-BEE2-93D9E6D0E98A}" type="slidenum">
              <a:rPr lang="en-US" smtClean="0"/>
              <a:pPr/>
              <a:t>15</a:t>
            </a:fld>
            <a:endParaRPr lang="en-US" smtClean="0"/>
          </a:p>
        </p:txBody>
      </p:sp>
      <p:sp>
        <p:nvSpPr>
          <p:cNvPr id="41987" name="Rectangle 2"/>
          <p:cNvSpPr>
            <a:spLocks noGrp="1" noChangeArrowheads="1"/>
          </p:cNvSpPr>
          <p:nvPr>
            <p:ph type="title"/>
          </p:nvPr>
        </p:nvSpPr>
        <p:spPr/>
        <p:txBody>
          <a:bodyPr/>
          <a:lstStyle/>
          <a:p>
            <a:pPr eaLnBrk="1" hangingPunct="1"/>
            <a:r>
              <a:rPr lang="en-US" smtClean="0"/>
              <a:t>AMTA Code of Ethics</a:t>
            </a:r>
          </a:p>
        </p:txBody>
      </p:sp>
      <p:sp>
        <p:nvSpPr>
          <p:cNvPr id="41988" name="Rectangle 3"/>
          <p:cNvSpPr>
            <a:spLocks noGrp="1" noChangeArrowheads="1"/>
          </p:cNvSpPr>
          <p:nvPr>
            <p:ph type="body" idx="1"/>
          </p:nvPr>
        </p:nvSpPr>
        <p:spPr/>
        <p:txBody>
          <a:bodyPr/>
          <a:lstStyle/>
          <a:p>
            <a:pPr algn="ctr" eaLnBrk="1" hangingPunct="1">
              <a:buFontTx/>
              <a:buNone/>
            </a:pPr>
            <a:r>
              <a:rPr lang="en-US" b="1" smtClean="0"/>
              <a:t>Two primary categories addressing students and supervision:</a:t>
            </a:r>
          </a:p>
          <a:p>
            <a:pPr eaLnBrk="1" hangingPunct="1">
              <a:buFontTx/>
              <a:buNone/>
            </a:pPr>
            <a:endParaRPr lang="en-US" b="1" smtClean="0"/>
          </a:p>
          <a:p>
            <a:pPr eaLnBrk="1" hangingPunct="1">
              <a:buFontTx/>
              <a:buNone/>
            </a:pPr>
            <a:r>
              <a:rPr lang="en-US" smtClean="0"/>
              <a:t>3.0 Relationships with Clients/Students/Research Subjects</a:t>
            </a:r>
          </a:p>
          <a:p>
            <a:pPr eaLnBrk="1" hangingPunct="1"/>
            <a:endParaRPr lang="en-US" smtClean="0"/>
          </a:p>
          <a:p>
            <a:pPr eaLnBrk="1" hangingPunct="1">
              <a:buFontTx/>
              <a:buNone/>
            </a:pPr>
            <a:r>
              <a:rPr lang="en-US" smtClean="0"/>
              <a:t>11.0 Education (Teaching, Supervision, Administration)</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p:spPr>
        <p:txBody>
          <a:bodyPr/>
          <a:lstStyle/>
          <a:p>
            <a:fld id="{79432E1F-D23F-457C-89F8-8EFBF7028E2D}" type="slidenum">
              <a:rPr lang="en-US" smtClean="0"/>
              <a:pPr/>
              <a:t>16</a:t>
            </a:fld>
            <a:endParaRPr lang="en-US" smtClean="0"/>
          </a:p>
        </p:txBody>
      </p:sp>
      <p:sp>
        <p:nvSpPr>
          <p:cNvPr id="44035" name="Rectangle 2"/>
          <p:cNvSpPr>
            <a:spLocks noGrp="1" noChangeArrowheads="1"/>
          </p:cNvSpPr>
          <p:nvPr>
            <p:ph type="title"/>
          </p:nvPr>
        </p:nvSpPr>
        <p:spPr/>
        <p:txBody>
          <a:bodyPr/>
          <a:lstStyle/>
          <a:p>
            <a:pPr eaLnBrk="1" hangingPunct="1"/>
            <a:r>
              <a:rPr lang="en-US" smtClean="0"/>
              <a:t>Ethical Considerations</a:t>
            </a:r>
          </a:p>
        </p:txBody>
      </p:sp>
      <p:sp>
        <p:nvSpPr>
          <p:cNvPr id="44036" name="Rectangle 3"/>
          <p:cNvSpPr>
            <a:spLocks noGrp="1" noChangeArrowheads="1"/>
          </p:cNvSpPr>
          <p:nvPr>
            <p:ph type="body" idx="1"/>
          </p:nvPr>
        </p:nvSpPr>
        <p:spPr/>
        <p:txBody>
          <a:bodyPr/>
          <a:lstStyle/>
          <a:p>
            <a:pPr eaLnBrk="1" hangingPunct="1"/>
            <a:r>
              <a:rPr lang="en-US" smtClean="0"/>
              <a:t>We recommend that supervisors read the section entitled “Ethical Issues in Supervision” by Cheryl Dileo in </a:t>
            </a:r>
            <a:r>
              <a:rPr lang="en-US" i="1" smtClean="0"/>
              <a:t>Music Therapy Supervision</a:t>
            </a:r>
            <a:r>
              <a:rPr lang="en-US" smtClean="0"/>
              <a:t> edited by Michele Forinash. </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6082" name="Slide Number Placeholder 5"/>
          <p:cNvSpPr>
            <a:spLocks noGrp="1"/>
          </p:cNvSpPr>
          <p:nvPr>
            <p:ph type="sldNum" sz="quarter" idx="12"/>
          </p:nvPr>
        </p:nvSpPr>
        <p:spPr>
          <a:noFill/>
        </p:spPr>
        <p:txBody>
          <a:bodyPr/>
          <a:lstStyle/>
          <a:p>
            <a:fld id="{686EA887-9881-4AD4-9FB3-8134DF54F89E}" type="slidenum">
              <a:rPr lang="en-US" smtClean="0"/>
              <a:pPr/>
              <a:t>17</a:t>
            </a:fld>
            <a:endParaRPr lang="en-US" smtClean="0"/>
          </a:p>
        </p:txBody>
      </p:sp>
      <p:sp>
        <p:nvSpPr>
          <p:cNvPr id="46083" name="Rectangle 2"/>
          <p:cNvSpPr>
            <a:spLocks noGrp="1" noChangeArrowheads="1"/>
          </p:cNvSpPr>
          <p:nvPr>
            <p:ph type="title"/>
          </p:nvPr>
        </p:nvSpPr>
        <p:spPr/>
        <p:txBody>
          <a:bodyPr/>
          <a:lstStyle/>
          <a:p>
            <a:pPr eaLnBrk="1" hangingPunct="1"/>
            <a:r>
              <a:rPr lang="en-US" sz="4000" smtClean="0"/>
              <a:t>Overview of Ethical Considerations</a:t>
            </a:r>
          </a:p>
        </p:txBody>
      </p:sp>
      <p:sp>
        <p:nvSpPr>
          <p:cNvPr id="46084" name="Rectangle 3"/>
          <p:cNvSpPr>
            <a:spLocks noGrp="1" noChangeArrowheads="1"/>
          </p:cNvSpPr>
          <p:nvPr>
            <p:ph type="body" idx="1"/>
          </p:nvPr>
        </p:nvSpPr>
        <p:spPr/>
        <p:txBody>
          <a:bodyPr/>
          <a:lstStyle/>
          <a:p>
            <a:pPr eaLnBrk="1" hangingPunct="1">
              <a:lnSpc>
                <a:spcPct val="90000"/>
              </a:lnSpc>
            </a:pPr>
            <a:r>
              <a:rPr lang="en-US" sz="2800" smtClean="0"/>
              <a:t>Supervisory Relationship &amp; Process</a:t>
            </a:r>
          </a:p>
          <a:p>
            <a:pPr eaLnBrk="1" hangingPunct="1">
              <a:lnSpc>
                <a:spcPct val="90000"/>
              </a:lnSpc>
              <a:buFontTx/>
              <a:buNone/>
            </a:pPr>
            <a:r>
              <a:rPr lang="en-US" sz="2400" i="1" smtClean="0"/>
              <a:t>	(informed consent, transference) </a:t>
            </a:r>
          </a:p>
          <a:p>
            <a:pPr eaLnBrk="1" hangingPunct="1">
              <a:lnSpc>
                <a:spcPct val="90000"/>
              </a:lnSpc>
              <a:buFontTx/>
              <a:buNone/>
            </a:pPr>
            <a:endParaRPr lang="en-US" sz="2400" i="1" smtClean="0"/>
          </a:p>
          <a:p>
            <a:pPr eaLnBrk="1" hangingPunct="1">
              <a:lnSpc>
                <a:spcPct val="90000"/>
              </a:lnSpc>
            </a:pPr>
            <a:r>
              <a:rPr lang="en-US" sz="2800" smtClean="0"/>
              <a:t>Multiple Roles as Supervisor </a:t>
            </a:r>
          </a:p>
          <a:p>
            <a:pPr eaLnBrk="1" hangingPunct="1">
              <a:lnSpc>
                <a:spcPct val="90000"/>
              </a:lnSpc>
              <a:buFontTx/>
              <a:buNone/>
            </a:pPr>
            <a:r>
              <a:rPr lang="en-US" sz="2400" i="1" smtClean="0"/>
              <a:t>	(teacher, administrator, evaluator, etc)</a:t>
            </a:r>
          </a:p>
          <a:p>
            <a:pPr eaLnBrk="1" hangingPunct="1">
              <a:lnSpc>
                <a:spcPct val="90000"/>
              </a:lnSpc>
              <a:buFontTx/>
              <a:buNone/>
            </a:pPr>
            <a:endParaRPr lang="en-US" sz="2400" i="1" smtClean="0"/>
          </a:p>
          <a:p>
            <a:pPr eaLnBrk="1" hangingPunct="1">
              <a:lnSpc>
                <a:spcPct val="90000"/>
              </a:lnSpc>
            </a:pPr>
            <a:r>
              <a:rPr lang="en-US" sz="2800" smtClean="0"/>
              <a:t>Confidentiality</a:t>
            </a:r>
          </a:p>
          <a:p>
            <a:pPr eaLnBrk="1" hangingPunct="1">
              <a:lnSpc>
                <a:spcPct val="90000"/>
              </a:lnSpc>
              <a:buFontTx/>
              <a:buNone/>
            </a:pPr>
            <a:endParaRPr lang="en-US" sz="2800" smtClean="0"/>
          </a:p>
          <a:p>
            <a:pPr eaLnBrk="1" hangingPunct="1">
              <a:lnSpc>
                <a:spcPct val="90000"/>
              </a:lnSpc>
            </a:pPr>
            <a:r>
              <a:rPr lang="en-US" sz="2800" smtClean="0"/>
              <a:t>Competence/Skills of Supervisor</a:t>
            </a:r>
          </a:p>
          <a:p>
            <a:pPr eaLnBrk="1" hangingPunct="1">
              <a:lnSpc>
                <a:spcPct val="90000"/>
              </a:lnSpc>
              <a:buFontTx/>
              <a:buNone/>
            </a:pPr>
            <a:r>
              <a:rPr lang="en-US" sz="2400" smtClean="0"/>
              <a:t>	(AMTA Advanced Competencies)</a:t>
            </a:r>
          </a:p>
          <a:p>
            <a:pPr eaLnBrk="1" hangingPunct="1">
              <a:lnSpc>
                <a:spcPct val="90000"/>
              </a:lnSpc>
            </a:pPr>
            <a:endParaRPr lang="en-US" sz="2800" smtClean="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48130" name="Slide Number Placeholder 5"/>
          <p:cNvSpPr>
            <a:spLocks noGrp="1"/>
          </p:cNvSpPr>
          <p:nvPr>
            <p:ph type="sldNum" sz="quarter" idx="12"/>
          </p:nvPr>
        </p:nvSpPr>
        <p:spPr>
          <a:noFill/>
        </p:spPr>
        <p:txBody>
          <a:bodyPr/>
          <a:lstStyle/>
          <a:p>
            <a:fld id="{186479D9-2B02-41C0-8384-F7DCD5646247}" type="slidenum">
              <a:rPr lang="en-US" smtClean="0"/>
              <a:pPr/>
              <a:t>18</a:t>
            </a:fld>
            <a:endParaRPr lang="en-US" smtClean="0"/>
          </a:p>
        </p:txBody>
      </p:sp>
      <p:sp>
        <p:nvSpPr>
          <p:cNvPr id="48131" name="Rectangle 2"/>
          <p:cNvSpPr>
            <a:spLocks noGrp="1" noChangeArrowheads="1"/>
          </p:cNvSpPr>
          <p:nvPr>
            <p:ph type="title"/>
          </p:nvPr>
        </p:nvSpPr>
        <p:spPr/>
        <p:txBody>
          <a:bodyPr/>
          <a:lstStyle/>
          <a:p>
            <a:pPr eaLnBrk="1" hangingPunct="1"/>
            <a:r>
              <a:rPr lang="en-US" sz="4000" smtClean="0"/>
              <a:t>Supervisory Relationship &amp; Process</a:t>
            </a:r>
          </a:p>
        </p:txBody>
      </p:sp>
      <p:sp>
        <p:nvSpPr>
          <p:cNvPr id="48132" name="Rectangle 3"/>
          <p:cNvSpPr>
            <a:spLocks noGrp="1" noChangeArrowheads="1"/>
          </p:cNvSpPr>
          <p:nvPr>
            <p:ph type="body" idx="1"/>
          </p:nvPr>
        </p:nvSpPr>
        <p:spPr>
          <a:xfrm>
            <a:off x="457200" y="1600200"/>
            <a:ext cx="8229600" cy="4953000"/>
          </a:xfrm>
        </p:spPr>
        <p:txBody>
          <a:bodyPr/>
          <a:lstStyle/>
          <a:p>
            <a:pPr eaLnBrk="1" hangingPunct="1"/>
            <a:r>
              <a:rPr lang="en-US" smtClean="0"/>
              <a:t>Establish expectations at the beginning…review informed consent</a:t>
            </a:r>
          </a:p>
          <a:p>
            <a:pPr eaLnBrk="1" hangingPunct="1"/>
            <a:r>
              <a:rPr lang="en-US" smtClean="0"/>
              <a:t>Recognize that transference/counter-transference is common and can be positive or negative</a:t>
            </a:r>
          </a:p>
          <a:p>
            <a:pPr eaLnBrk="1" hangingPunct="1"/>
            <a:r>
              <a:rPr lang="en-US" smtClean="0"/>
              <a:t>Maintain objectivity and avoid value/judgment statements: Be fair</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solidFill>
          <a:srgbClr val="CCFFCC"/>
        </a:solidFill>
        <a:effectLst/>
      </p:bgPr>
    </p:bg>
    <p:spTree>
      <p:nvGrpSpPr>
        <p:cNvPr id="1" name=""/>
        <p:cNvGrpSpPr/>
        <p:nvPr/>
      </p:nvGrpSpPr>
      <p:grpSpPr>
        <a:xfrm>
          <a:off x="0" y="0"/>
          <a:ext cx="0" cy="0"/>
          <a:chOff x="0" y="0"/>
          <a:chExt cx="0" cy="0"/>
        </a:xfrm>
      </p:grpSpPr>
      <p:sp>
        <p:nvSpPr>
          <p:cNvPr id="50178" name="Slide Number Placeholder 5"/>
          <p:cNvSpPr>
            <a:spLocks noGrp="1"/>
          </p:cNvSpPr>
          <p:nvPr>
            <p:ph type="sldNum" sz="quarter" idx="12"/>
          </p:nvPr>
        </p:nvSpPr>
        <p:spPr>
          <a:noFill/>
        </p:spPr>
        <p:txBody>
          <a:bodyPr/>
          <a:lstStyle/>
          <a:p>
            <a:fld id="{06559FD1-0EAD-4D5E-8881-430A1A62C0DE}" type="slidenum">
              <a:rPr lang="en-US" smtClean="0"/>
              <a:pPr/>
              <a:t>19</a:t>
            </a:fld>
            <a:endParaRPr lang="en-US" smtClean="0"/>
          </a:p>
        </p:txBody>
      </p:sp>
      <p:sp>
        <p:nvSpPr>
          <p:cNvPr id="50179" name="Rectangle 2"/>
          <p:cNvSpPr>
            <a:spLocks noGrp="1" noChangeArrowheads="1"/>
          </p:cNvSpPr>
          <p:nvPr>
            <p:ph type="body" idx="1"/>
          </p:nvPr>
        </p:nvSpPr>
        <p:spPr/>
        <p:txBody>
          <a:bodyPr/>
          <a:lstStyle/>
          <a:p>
            <a:pPr eaLnBrk="1" hangingPunct="1">
              <a:buFontTx/>
              <a:buNone/>
            </a:pPr>
            <a:r>
              <a:rPr lang="en-US" smtClean="0"/>
              <a:t>Supervisors are legally responsible for their supervisees.  They have responsibility to meet the training needs of the student/intern but </a:t>
            </a:r>
            <a:r>
              <a:rPr lang="en-US" u="sng" smtClean="0"/>
              <a:t>primary accountability is to the clients</a:t>
            </a:r>
          </a:p>
          <a:p>
            <a:pPr eaLnBrk="1" hangingPunct="1">
              <a:buFontTx/>
              <a:buNone/>
            </a:pPr>
            <a:endParaRPr lang="en-US" u="sng" smtClean="0"/>
          </a:p>
          <a:p>
            <a:pPr algn="r" eaLnBrk="1" hangingPunct="1">
              <a:buFontTx/>
              <a:buNone/>
            </a:pPr>
            <a:r>
              <a:rPr lang="en-US" sz="2400" smtClean="0"/>
              <a:t>Rubin, in Malchiodi &amp; Riley, 1996</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p>
            <a:fld id="{4DCE4E93-14E8-4926-A557-36F83E054808}" type="slidenum">
              <a:rPr lang="en-US" smtClean="0"/>
              <a:pPr/>
              <a:t>2</a:t>
            </a:fld>
            <a:endParaRPr lang="en-US" smtClean="0"/>
          </a:p>
        </p:txBody>
      </p:sp>
      <p:sp>
        <p:nvSpPr>
          <p:cNvPr id="21507" name="Rectangle 2"/>
          <p:cNvSpPr>
            <a:spLocks noGrp="1" noChangeArrowheads="1"/>
          </p:cNvSpPr>
          <p:nvPr>
            <p:ph type="title"/>
          </p:nvPr>
        </p:nvSpPr>
        <p:spPr/>
        <p:txBody>
          <a:bodyPr/>
          <a:lstStyle/>
          <a:p>
            <a:pPr eaLnBrk="1" hangingPunct="1"/>
            <a:r>
              <a:rPr lang="en-US" smtClean="0"/>
              <a:t>Overview of the CMTE</a:t>
            </a:r>
          </a:p>
        </p:txBody>
      </p:sp>
      <p:sp>
        <p:nvSpPr>
          <p:cNvPr id="21508" name="Rectangle 3"/>
          <p:cNvSpPr>
            <a:spLocks noGrp="1" noChangeArrowheads="1"/>
          </p:cNvSpPr>
          <p:nvPr>
            <p:ph type="body" idx="1"/>
          </p:nvPr>
        </p:nvSpPr>
        <p:spPr>
          <a:xfrm>
            <a:off x="457200" y="1600200"/>
            <a:ext cx="8229600" cy="4953000"/>
          </a:xfrm>
        </p:spPr>
        <p:txBody>
          <a:bodyPr/>
          <a:lstStyle/>
          <a:p>
            <a:pPr eaLnBrk="1" hangingPunct="1"/>
            <a:r>
              <a:rPr lang="en-US" smtClean="0"/>
              <a:t>CMTE requirements – must attend entire session and complete post-test to receive certificate</a:t>
            </a:r>
          </a:p>
          <a:p>
            <a:pPr eaLnBrk="1" hangingPunct="1"/>
            <a:endParaRPr lang="en-US" smtClean="0"/>
          </a:p>
          <a:p>
            <a:pPr eaLnBrk="1" hangingPunct="1"/>
            <a:r>
              <a:rPr lang="en-US" smtClean="0"/>
              <a:t>Outline of CMTE</a:t>
            </a:r>
          </a:p>
          <a:p>
            <a:pPr lvl="1" eaLnBrk="1" hangingPunct="1"/>
            <a:r>
              <a:rPr lang="en-US" smtClean="0"/>
              <a:t>What is Supervision? Ethics of Supervision</a:t>
            </a:r>
          </a:p>
          <a:p>
            <a:pPr lvl="1" eaLnBrk="1" hangingPunct="1"/>
            <a:r>
              <a:rPr lang="en-US" smtClean="0"/>
              <a:t>Supervision Techniques</a:t>
            </a:r>
          </a:p>
          <a:p>
            <a:pPr lvl="1" eaLnBrk="1" hangingPunct="1"/>
            <a:r>
              <a:rPr lang="en-US" smtClean="0"/>
              <a:t>Stages of Internship</a:t>
            </a:r>
          </a:p>
          <a:p>
            <a:pPr lvl="1" eaLnBrk="1" hangingPunct="1"/>
            <a:r>
              <a:rPr lang="en-US" smtClean="0"/>
              <a:t>Additional things to consider</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52226" name="Slide Number Placeholder 6"/>
          <p:cNvSpPr>
            <a:spLocks noGrp="1"/>
          </p:cNvSpPr>
          <p:nvPr>
            <p:ph type="sldNum" sz="quarter" idx="12"/>
          </p:nvPr>
        </p:nvSpPr>
        <p:spPr>
          <a:noFill/>
        </p:spPr>
        <p:txBody>
          <a:bodyPr/>
          <a:lstStyle/>
          <a:p>
            <a:fld id="{3518E6D7-CBD5-41F8-BFE5-ABBB210804F5}" type="slidenum">
              <a:rPr lang="en-US" smtClean="0"/>
              <a:pPr/>
              <a:t>20</a:t>
            </a:fld>
            <a:endParaRPr lang="en-US" smtClean="0"/>
          </a:p>
        </p:txBody>
      </p:sp>
      <p:sp>
        <p:nvSpPr>
          <p:cNvPr id="52227" name="Rectangle 2"/>
          <p:cNvSpPr>
            <a:spLocks noGrp="1" noChangeArrowheads="1"/>
          </p:cNvSpPr>
          <p:nvPr>
            <p:ph type="title"/>
          </p:nvPr>
        </p:nvSpPr>
        <p:spPr/>
        <p:txBody>
          <a:bodyPr/>
          <a:lstStyle/>
          <a:p>
            <a:pPr eaLnBrk="1" hangingPunct="1"/>
            <a:r>
              <a:rPr lang="en-US" smtClean="0"/>
              <a:t>Supervisor Roles &amp; Boundaries</a:t>
            </a:r>
          </a:p>
        </p:txBody>
      </p:sp>
      <p:sp>
        <p:nvSpPr>
          <p:cNvPr id="52228" name="Rectangle 3"/>
          <p:cNvSpPr>
            <a:spLocks noGrp="1" noChangeArrowheads="1"/>
          </p:cNvSpPr>
          <p:nvPr>
            <p:ph type="body" sz="half" idx="1"/>
          </p:nvPr>
        </p:nvSpPr>
        <p:spPr>
          <a:xfrm>
            <a:off x="457200" y="1600200"/>
            <a:ext cx="4437063" cy="4525963"/>
          </a:xfrm>
        </p:spPr>
        <p:txBody>
          <a:bodyPr/>
          <a:lstStyle/>
          <a:p>
            <a:pPr eaLnBrk="1" hangingPunct="1"/>
            <a:r>
              <a:rPr lang="en-US" sz="2800" smtClean="0"/>
              <a:t>Educator/teacher</a:t>
            </a:r>
          </a:p>
          <a:p>
            <a:pPr eaLnBrk="1" hangingPunct="1">
              <a:buFontTx/>
              <a:buNone/>
            </a:pPr>
            <a:endParaRPr lang="en-US" sz="2800" smtClean="0"/>
          </a:p>
          <a:p>
            <a:pPr eaLnBrk="1" hangingPunct="1"/>
            <a:r>
              <a:rPr lang="en-US" sz="2800" smtClean="0"/>
              <a:t>Administrator/Manager</a:t>
            </a:r>
          </a:p>
          <a:p>
            <a:pPr eaLnBrk="1" hangingPunct="1">
              <a:buFontTx/>
              <a:buNone/>
            </a:pPr>
            <a:endParaRPr lang="en-US" sz="2800" smtClean="0"/>
          </a:p>
          <a:p>
            <a:pPr eaLnBrk="1" hangingPunct="1"/>
            <a:r>
              <a:rPr lang="en-US" sz="2800" smtClean="0"/>
              <a:t>Supporter</a:t>
            </a:r>
          </a:p>
          <a:p>
            <a:pPr eaLnBrk="1" hangingPunct="1">
              <a:buFontTx/>
              <a:buNone/>
            </a:pPr>
            <a:endParaRPr lang="en-US" sz="2800" smtClean="0"/>
          </a:p>
          <a:p>
            <a:pPr eaLnBrk="1" hangingPunct="1"/>
            <a:r>
              <a:rPr lang="en-US" sz="2800" smtClean="0"/>
              <a:t>Evaluator</a:t>
            </a:r>
          </a:p>
        </p:txBody>
      </p:sp>
      <p:pic>
        <p:nvPicPr>
          <p:cNvPr id="52229" name="Picture 4" descr="supervision2"/>
          <p:cNvPicPr>
            <a:picLocks noGrp="1" noChangeAspect="1" noChangeArrowheads="1"/>
          </p:cNvPicPr>
          <p:nvPr>
            <p:ph type="clipArt" sz="half" idx="2"/>
          </p:nvPr>
        </p:nvPicPr>
        <p:blipFill>
          <a:blip r:embed="rId3"/>
          <a:srcRect/>
          <a:stretch>
            <a:fillRect/>
          </a:stretch>
        </p:blipFill>
        <p:spPr>
          <a:xfrm>
            <a:off x="4894263" y="2019300"/>
            <a:ext cx="3389312" cy="3429000"/>
          </a:xfr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54274" name="Slide Number Placeholder 5"/>
          <p:cNvSpPr>
            <a:spLocks noGrp="1"/>
          </p:cNvSpPr>
          <p:nvPr>
            <p:ph type="sldNum" sz="quarter" idx="12"/>
          </p:nvPr>
        </p:nvSpPr>
        <p:spPr>
          <a:noFill/>
        </p:spPr>
        <p:txBody>
          <a:bodyPr/>
          <a:lstStyle/>
          <a:p>
            <a:fld id="{8C3EBA5E-C35C-4B34-BD29-D2C8C902C23C}" type="slidenum">
              <a:rPr lang="en-US" smtClean="0"/>
              <a:pPr/>
              <a:t>21</a:t>
            </a:fld>
            <a:endParaRPr lang="en-US" smtClean="0"/>
          </a:p>
        </p:txBody>
      </p:sp>
      <p:sp>
        <p:nvSpPr>
          <p:cNvPr id="54275" name="Rectangle 2"/>
          <p:cNvSpPr>
            <a:spLocks noGrp="1" noChangeArrowheads="1"/>
          </p:cNvSpPr>
          <p:nvPr>
            <p:ph type="title"/>
          </p:nvPr>
        </p:nvSpPr>
        <p:spPr/>
        <p:txBody>
          <a:bodyPr/>
          <a:lstStyle/>
          <a:p>
            <a:pPr eaLnBrk="1" hangingPunct="1"/>
            <a:r>
              <a:rPr lang="en-US" sz="4000" smtClean="0"/>
              <a:t>Supervisor, not to be confused with…</a:t>
            </a:r>
          </a:p>
        </p:txBody>
      </p:sp>
      <p:sp>
        <p:nvSpPr>
          <p:cNvPr id="54276" name="Rectangle 3"/>
          <p:cNvSpPr>
            <a:spLocks noGrp="1" noChangeArrowheads="1"/>
          </p:cNvSpPr>
          <p:nvPr>
            <p:ph type="body" idx="1"/>
          </p:nvPr>
        </p:nvSpPr>
        <p:spPr/>
        <p:txBody>
          <a:bodyPr/>
          <a:lstStyle/>
          <a:p>
            <a:pPr eaLnBrk="1" hangingPunct="1"/>
            <a:r>
              <a:rPr lang="en-US" smtClean="0"/>
              <a:t>Friend</a:t>
            </a:r>
          </a:p>
          <a:p>
            <a:pPr eaLnBrk="1" hangingPunct="1">
              <a:buFontTx/>
              <a:buNone/>
            </a:pPr>
            <a:endParaRPr lang="en-US" sz="1400" smtClean="0"/>
          </a:p>
          <a:p>
            <a:pPr eaLnBrk="1" hangingPunct="1"/>
            <a:r>
              <a:rPr lang="en-US" smtClean="0"/>
              <a:t>Therapist</a:t>
            </a:r>
          </a:p>
          <a:p>
            <a:pPr eaLnBrk="1" hangingPunct="1">
              <a:buFontTx/>
              <a:buNone/>
            </a:pPr>
            <a:endParaRPr lang="en-US" sz="1400" smtClean="0"/>
          </a:p>
          <a:p>
            <a:pPr eaLnBrk="1" hangingPunct="1"/>
            <a:r>
              <a:rPr lang="en-US" smtClean="0"/>
              <a:t>Co-worker (interns are not “free labor”)</a:t>
            </a:r>
          </a:p>
          <a:p>
            <a:pPr eaLnBrk="1" hangingPunct="1">
              <a:buFontTx/>
              <a:buNone/>
            </a:pPr>
            <a:endParaRPr lang="en-US" sz="1400" smtClean="0"/>
          </a:p>
          <a:p>
            <a:pPr eaLnBrk="1" hangingPunct="1"/>
            <a:r>
              <a:rPr lang="en-US" smtClean="0"/>
              <a:t>Colleague (that comes after the internship is completed)</a:t>
            </a:r>
          </a:p>
          <a:p>
            <a:pPr eaLnBrk="1" hangingPunct="1"/>
            <a:endParaRPr lang="en-US" smtClean="0"/>
          </a:p>
          <a:p>
            <a:pPr eaLnBrk="1" hangingPunct="1"/>
            <a:endParaRPr lang="en-US" smtClean="0"/>
          </a:p>
          <a:p>
            <a:pPr eaLnBrk="1" hangingPunct="1">
              <a:buFontTx/>
              <a:buNone/>
            </a:pPr>
            <a:endParaRPr lang="en-US" smtClean="0"/>
          </a:p>
          <a:p>
            <a:pPr eaLnBrk="1" hangingPunct="1">
              <a:buFontTx/>
              <a:buNone/>
            </a:pPr>
            <a:endParaRPr lang="en-US" smtClean="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p>
            <a:fld id="{8F216E43-039F-40D4-8451-46464F580074}" type="slidenum">
              <a:rPr lang="en-US" smtClean="0"/>
              <a:pPr/>
              <a:t>22</a:t>
            </a:fld>
            <a:endParaRPr lang="en-US" smtClean="0"/>
          </a:p>
        </p:txBody>
      </p:sp>
      <p:sp>
        <p:nvSpPr>
          <p:cNvPr id="56323" name="Rectangle 2"/>
          <p:cNvSpPr>
            <a:spLocks noGrp="1" noChangeArrowheads="1"/>
          </p:cNvSpPr>
          <p:nvPr>
            <p:ph type="title"/>
          </p:nvPr>
        </p:nvSpPr>
        <p:spPr>
          <a:xfrm>
            <a:off x="457200" y="304800"/>
            <a:ext cx="8229600" cy="1066800"/>
          </a:xfrm>
        </p:spPr>
        <p:txBody>
          <a:bodyPr/>
          <a:lstStyle/>
          <a:p>
            <a:pPr eaLnBrk="1" hangingPunct="1"/>
            <a:r>
              <a:rPr lang="en-US" sz="4000" smtClean="0"/>
              <a:t>The Slippery Slope of </a:t>
            </a:r>
            <a:br>
              <a:rPr lang="en-US" sz="4000" smtClean="0"/>
            </a:br>
            <a:r>
              <a:rPr lang="en-US" sz="4000" smtClean="0"/>
              <a:t>Dual Relationships</a:t>
            </a:r>
          </a:p>
        </p:txBody>
      </p:sp>
      <p:sp>
        <p:nvSpPr>
          <p:cNvPr id="56324" name="Rectangle 3"/>
          <p:cNvSpPr>
            <a:spLocks noGrp="1" noChangeArrowheads="1"/>
          </p:cNvSpPr>
          <p:nvPr>
            <p:ph type="body" idx="1"/>
          </p:nvPr>
        </p:nvSpPr>
        <p:spPr>
          <a:xfrm>
            <a:off x="457200" y="1600200"/>
            <a:ext cx="8229600" cy="4953000"/>
          </a:xfrm>
        </p:spPr>
        <p:txBody>
          <a:bodyPr/>
          <a:lstStyle/>
          <a:p>
            <a:pPr eaLnBrk="1" hangingPunct="1">
              <a:buFontTx/>
              <a:buNone/>
            </a:pPr>
            <a:r>
              <a:rPr lang="en-US" i="1" smtClean="0"/>
              <a:t>Be aware that as a supervisor, you are in a “power” position…</a:t>
            </a:r>
          </a:p>
          <a:p>
            <a:pPr eaLnBrk="1" hangingPunct="1"/>
            <a:r>
              <a:rPr lang="en-US" smtClean="0"/>
              <a:t>Importance of understanding issues of culture, gender, violence and abuse, and family roles in supervision</a:t>
            </a:r>
          </a:p>
          <a:p>
            <a:pPr eaLnBrk="1" hangingPunct="1"/>
            <a:r>
              <a:rPr lang="en-US" smtClean="0"/>
              <a:t>Maintaining the boundary between supervision and therapy - not psychotherapy opportunity</a:t>
            </a:r>
          </a:p>
          <a:p>
            <a:pPr eaLnBrk="1" hangingPunct="1">
              <a:buFontTx/>
              <a:buNone/>
            </a:pPr>
            <a:endParaRPr lang="en-US" smtClean="0"/>
          </a:p>
          <a:p>
            <a:pPr eaLnBrk="1" hangingPunct="1">
              <a:buFontTx/>
              <a:buNone/>
            </a:pPr>
            <a:endParaRPr lang="en-US" smtClean="0"/>
          </a:p>
          <a:p>
            <a:pPr eaLnBrk="1" hangingPunct="1">
              <a:buFontTx/>
              <a:buNone/>
            </a:pPr>
            <a:endParaRPr lang="en-US" smtClean="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58370" name="Slide Number Placeholder 3"/>
          <p:cNvSpPr>
            <a:spLocks noGrp="1"/>
          </p:cNvSpPr>
          <p:nvPr>
            <p:ph type="sldNum" sz="quarter" idx="12"/>
          </p:nvPr>
        </p:nvSpPr>
        <p:spPr>
          <a:noFill/>
        </p:spPr>
        <p:txBody>
          <a:bodyPr/>
          <a:lstStyle/>
          <a:p>
            <a:fld id="{1667CDEC-2FC4-4982-BD7E-E3D509B87F06}" type="slidenum">
              <a:rPr lang="en-US" smtClean="0"/>
              <a:pPr/>
              <a:t>23</a:t>
            </a:fld>
            <a:endParaRPr lang="en-US" smtClean="0"/>
          </a:p>
        </p:txBody>
      </p:sp>
      <p:pic>
        <p:nvPicPr>
          <p:cNvPr id="58371" name="Picture 2" descr="forn382l"/>
          <p:cNvPicPr>
            <a:picLocks noChangeAspect="1" noChangeArrowheads="1"/>
          </p:cNvPicPr>
          <p:nvPr/>
        </p:nvPicPr>
        <p:blipFill>
          <a:blip r:embed="rId3"/>
          <a:srcRect/>
          <a:stretch>
            <a:fillRect/>
          </a:stretch>
        </p:blipFill>
        <p:spPr bwMode="auto">
          <a:xfrm>
            <a:off x="1905000" y="304800"/>
            <a:ext cx="5602288" cy="6172200"/>
          </a:xfrm>
          <a:prstGeom prst="rect">
            <a:avLst/>
          </a:prstGeom>
          <a:noFill/>
          <a:ln w="9525">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rgbClr val="CCFFCC"/>
        </a:solidFill>
        <a:effectLst/>
      </p:bgPr>
    </p:bg>
    <p:spTree>
      <p:nvGrpSpPr>
        <p:cNvPr id="1" name=""/>
        <p:cNvGrpSpPr/>
        <p:nvPr/>
      </p:nvGrpSpPr>
      <p:grpSpPr>
        <a:xfrm>
          <a:off x="0" y="0"/>
          <a:ext cx="0" cy="0"/>
          <a:chOff x="0" y="0"/>
          <a:chExt cx="0" cy="0"/>
        </a:xfrm>
      </p:grpSpPr>
      <p:sp>
        <p:nvSpPr>
          <p:cNvPr id="60418" name="Slide Number Placeholder 5"/>
          <p:cNvSpPr>
            <a:spLocks noGrp="1"/>
          </p:cNvSpPr>
          <p:nvPr>
            <p:ph type="sldNum" sz="quarter" idx="12"/>
          </p:nvPr>
        </p:nvSpPr>
        <p:spPr>
          <a:noFill/>
        </p:spPr>
        <p:txBody>
          <a:bodyPr/>
          <a:lstStyle/>
          <a:p>
            <a:fld id="{062932EF-1D9A-49C4-A5CB-B23CFE4DA193}" type="slidenum">
              <a:rPr lang="en-US" smtClean="0"/>
              <a:pPr/>
              <a:t>24</a:t>
            </a:fld>
            <a:endParaRPr lang="en-US" smtClean="0"/>
          </a:p>
        </p:txBody>
      </p:sp>
      <p:sp>
        <p:nvSpPr>
          <p:cNvPr id="60419" name="Rectangle 2"/>
          <p:cNvSpPr>
            <a:spLocks noGrp="1" noChangeArrowheads="1"/>
          </p:cNvSpPr>
          <p:nvPr>
            <p:ph type="title"/>
          </p:nvPr>
        </p:nvSpPr>
        <p:spPr/>
        <p:txBody>
          <a:bodyPr/>
          <a:lstStyle/>
          <a:p>
            <a:pPr eaLnBrk="1" hangingPunct="1"/>
            <a:r>
              <a:rPr lang="en-US" sz="4000" smtClean="0"/>
              <a:t>Discussing Personal Issues in Supervision</a:t>
            </a:r>
          </a:p>
        </p:txBody>
      </p:sp>
      <p:sp>
        <p:nvSpPr>
          <p:cNvPr id="60420" name="Rectangle 3"/>
          <p:cNvSpPr>
            <a:spLocks noGrp="1" noChangeArrowheads="1"/>
          </p:cNvSpPr>
          <p:nvPr>
            <p:ph type="body" idx="1"/>
          </p:nvPr>
        </p:nvSpPr>
        <p:spPr>
          <a:xfrm>
            <a:off x="457200" y="1600200"/>
            <a:ext cx="8229600" cy="4800600"/>
          </a:xfrm>
        </p:spPr>
        <p:txBody>
          <a:bodyPr/>
          <a:lstStyle/>
          <a:p>
            <a:pPr eaLnBrk="1" hangingPunct="1"/>
            <a:r>
              <a:rPr lang="en-US" sz="2800" smtClean="0"/>
              <a:t>Feiner (in Forinash, 2001) - Personal issues should be addressed only when: </a:t>
            </a:r>
          </a:p>
          <a:p>
            <a:pPr lvl="1" eaLnBrk="1" hangingPunct="1"/>
            <a:r>
              <a:rPr lang="en-US" sz="2400" smtClean="0"/>
              <a:t>Issues interfere with the intern’s understanding or treatment of clients</a:t>
            </a:r>
          </a:p>
          <a:p>
            <a:pPr lvl="1" eaLnBrk="1" hangingPunct="1"/>
            <a:r>
              <a:rPr lang="en-US" sz="2400" smtClean="0"/>
              <a:t>Issues interfere with the intern’s relationship with the supervisor, interfering with the learning process</a:t>
            </a:r>
          </a:p>
          <a:p>
            <a:pPr lvl="1" eaLnBrk="1" hangingPunct="1"/>
            <a:r>
              <a:rPr lang="en-US" sz="2400" smtClean="0"/>
              <a:t>Issues interfere with the intern’s relationship with staff on-site</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62466" name="Slide Number Placeholder 5"/>
          <p:cNvSpPr>
            <a:spLocks noGrp="1"/>
          </p:cNvSpPr>
          <p:nvPr>
            <p:ph type="sldNum" sz="quarter" idx="12"/>
          </p:nvPr>
        </p:nvSpPr>
        <p:spPr>
          <a:noFill/>
        </p:spPr>
        <p:txBody>
          <a:bodyPr/>
          <a:lstStyle/>
          <a:p>
            <a:fld id="{67E008F5-5BC7-4C18-A26D-4318B5EBC8EE}" type="slidenum">
              <a:rPr lang="en-US" smtClean="0"/>
              <a:pPr/>
              <a:t>25</a:t>
            </a:fld>
            <a:endParaRPr lang="en-US" smtClean="0"/>
          </a:p>
        </p:txBody>
      </p:sp>
      <p:sp>
        <p:nvSpPr>
          <p:cNvPr id="62467" name="Rectangle 2"/>
          <p:cNvSpPr>
            <a:spLocks noGrp="1" noChangeArrowheads="1"/>
          </p:cNvSpPr>
          <p:nvPr>
            <p:ph type="title"/>
          </p:nvPr>
        </p:nvSpPr>
        <p:spPr/>
        <p:txBody>
          <a:bodyPr/>
          <a:lstStyle/>
          <a:p>
            <a:pPr eaLnBrk="1" hangingPunct="1"/>
            <a:r>
              <a:rPr lang="en-US" smtClean="0"/>
              <a:t>Confidentiality</a:t>
            </a:r>
          </a:p>
        </p:txBody>
      </p:sp>
      <p:sp>
        <p:nvSpPr>
          <p:cNvPr id="62468" name="Rectangle 3"/>
          <p:cNvSpPr>
            <a:spLocks noGrp="1" noChangeArrowheads="1"/>
          </p:cNvSpPr>
          <p:nvPr>
            <p:ph type="body" idx="1"/>
          </p:nvPr>
        </p:nvSpPr>
        <p:spPr/>
        <p:txBody>
          <a:bodyPr/>
          <a:lstStyle/>
          <a:p>
            <a:pPr algn="ctr" eaLnBrk="1" hangingPunct="1">
              <a:buFontTx/>
              <a:buNone/>
            </a:pPr>
            <a:endParaRPr lang="en-US" smtClean="0"/>
          </a:p>
          <a:p>
            <a:pPr algn="ctr" eaLnBrk="1" hangingPunct="1">
              <a:buFontTx/>
              <a:buNone/>
            </a:pPr>
            <a:endParaRPr lang="en-US" sz="4800" smtClean="0"/>
          </a:p>
          <a:p>
            <a:pPr algn="ctr" eaLnBrk="1" hangingPunct="1">
              <a:buFontTx/>
              <a:buNone/>
            </a:pPr>
            <a:r>
              <a:rPr lang="en-US" sz="4800" smtClean="0"/>
              <a:t>Is supervision confidential?</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64514" name="Slide Number Placeholder 5"/>
          <p:cNvSpPr>
            <a:spLocks noGrp="1"/>
          </p:cNvSpPr>
          <p:nvPr>
            <p:ph type="sldNum" sz="quarter" idx="12"/>
          </p:nvPr>
        </p:nvSpPr>
        <p:spPr>
          <a:noFill/>
        </p:spPr>
        <p:txBody>
          <a:bodyPr/>
          <a:lstStyle/>
          <a:p>
            <a:fld id="{EBD61B1D-D780-4BFB-8AEC-3D139F213545}" type="slidenum">
              <a:rPr lang="en-US" smtClean="0"/>
              <a:pPr/>
              <a:t>26</a:t>
            </a:fld>
            <a:endParaRPr lang="en-US" smtClean="0"/>
          </a:p>
        </p:txBody>
      </p:sp>
      <p:sp>
        <p:nvSpPr>
          <p:cNvPr id="64515" name="Rectangle 2"/>
          <p:cNvSpPr>
            <a:spLocks noGrp="1" noChangeArrowheads="1"/>
          </p:cNvSpPr>
          <p:nvPr>
            <p:ph type="title"/>
          </p:nvPr>
        </p:nvSpPr>
        <p:spPr/>
        <p:txBody>
          <a:bodyPr/>
          <a:lstStyle/>
          <a:p>
            <a:pPr eaLnBrk="1" hangingPunct="1"/>
            <a:r>
              <a:rPr lang="en-US" smtClean="0"/>
              <a:t>From AMTA Code of Ethics:</a:t>
            </a:r>
          </a:p>
        </p:txBody>
      </p:sp>
      <p:sp>
        <p:nvSpPr>
          <p:cNvPr id="64516" name="Rectangle 3"/>
          <p:cNvSpPr>
            <a:spLocks noGrp="1" noChangeArrowheads="1"/>
          </p:cNvSpPr>
          <p:nvPr>
            <p:ph type="body" idx="1"/>
          </p:nvPr>
        </p:nvSpPr>
        <p:spPr/>
        <p:txBody>
          <a:bodyPr/>
          <a:lstStyle/>
          <a:p>
            <a:pPr eaLnBrk="1" hangingPunct="1">
              <a:buFontTx/>
              <a:buNone/>
            </a:pPr>
            <a:endParaRPr lang="en-US" smtClean="0"/>
          </a:p>
          <a:p>
            <a:pPr eaLnBrk="1" hangingPunct="1">
              <a:buFontTx/>
              <a:buNone/>
            </a:pPr>
            <a:r>
              <a:rPr lang="en-US" smtClean="0"/>
              <a:t>3.12.1 The MT protects the confidentiality of information obtained in the course of practice, </a:t>
            </a:r>
            <a:r>
              <a:rPr lang="en-US" u="sng" smtClean="0"/>
              <a:t>supervision</a:t>
            </a:r>
            <a:r>
              <a:rPr lang="en-US" smtClean="0"/>
              <a:t>, teaching, and/or research.</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66562" name="Slide Number Placeholder 5"/>
          <p:cNvSpPr>
            <a:spLocks noGrp="1"/>
          </p:cNvSpPr>
          <p:nvPr>
            <p:ph type="sldNum" sz="quarter" idx="12"/>
          </p:nvPr>
        </p:nvSpPr>
        <p:spPr>
          <a:noFill/>
        </p:spPr>
        <p:txBody>
          <a:bodyPr/>
          <a:lstStyle/>
          <a:p>
            <a:fld id="{E12A2289-F966-4EBA-9F80-B218F9D64845}" type="slidenum">
              <a:rPr lang="en-US" smtClean="0"/>
              <a:pPr/>
              <a:t>27</a:t>
            </a:fld>
            <a:endParaRPr lang="en-US" smtClean="0"/>
          </a:p>
        </p:txBody>
      </p:sp>
      <p:sp>
        <p:nvSpPr>
          <p:cNvPr id="66563" name="Rectangle 2"/>
          <p:cNvSpPr>
            <a:spLocks noGrp="1" noChangeArrowheads="1"/>
          </p:cNvSpPr>
          <p:nvPr>
            <p:ph type="title"/>
          </p:nvPr>
        </p:nvSpPr>
        <p:spPr>
          <a:xfrm>
            <a:off x="457200" y="0"/>
            <a:ext cx="8229600" cy="1143000"/>
          </a:xfrm>
        </p:spPr>
        <p:txBody>
          <a:bodyPr/>
          <a:lstStyle/>
          <a:p>
            <a:pPr eaLnBrk="1" hangingPunct="1"/>
            <a:r>
              <a:rPr lang="en-US" smtClean="0"/>
              <a:t>Supervisor Competence</a:t>
            </a:r>
          </a:p>
        </p:txBody>
      </p:sp>
      <p:sp>
        <p:nvSpPr>
          <p:cNvPr id="66564" name="Rectangle 3"/>
          <p:cNvSpPr>
            <a:spLocks noGrp="1" noChangeArrowheads="1"/>
          </p:cNvSpPr>
          <p:nvPr>
            <p:ph type="body" idx="1"/>
          </p:nvPr>
        </p:nvSpPr>
        <p:spPr>
          <a:xfrm>
            <a:off x="457200" y="1143000"/>
            <a:ext cx="8229600" cy="4983163"/>
          </a:xfrm>
        </p:spPr>
        <p:txBody>
          <a:bodyPr/>
          <a:lstStyle/>
          <a:p>
            <a:pPr eaLnBrk="1" hangingPunct="1">
              <a:lnSpc>
                <a:spcPct val="80000"/>
              </a:lnSpc>
              <a:buFontTx/>
              <a:buNone/>
            </a:pPr>
            <a:r>
              <a:rPr lang="en-US" sz="2800" smtClean="0"/>
              <a:t>AMTA Advanced Competencies (2007) has 18 items under </a:t>
            </a:r>
            <a:r>
              <a:rPr lang="en-US" sz="2800" i="1" smtClean="0"/>
              <a:t>Clinical Supervision </a:t>
            </a:r>
            <a:r>
              <a:rPr lang="en-US" sz="2800" smtClean="0"/>
              <a:t>including</a:t>
            </a:r>
            <a:r>
              <a:rPr lang="en-US" sz="2800" i="1" smtClean="0"/>
              <a:t>…</a:t>
            </a:r>
          </a:p>
          <a:p>
            <a:pPr eaLnBrk="1" hangingPunct="1">
              <a:lnSpc>
                <a:spcPct val="80000"/>
              </a:lnSpc>
              <a:buFontTx/>
              <a:buNone/>
            </a:pPr>
            <a:endParaRPr lang="en-US" sz="2800" i="1" smtClean="0"/>
          </a:p>
          <a:p>
            <a:pPr eaLnBrk="1" hangingPunct="1">
              <a:lnSpc>
                <a:spcPct val="80000"/>
              </a:lnSpc>
            </a:pPr>
            <a:r>
              <a:rPr lang="en-US" sz="2800" i="1" smtClean="0"/>
              <a:t>2.14     Evaluate the effects of one’s own personality and supervisory style on the supervisee and the supervisory process.</a:t>
            </a:r>
          </a:p>
          <a:p>
            <a:pPr eaLnBrk="1" hangingPunct="1">
              <a:lnSpc>
                <a:spcPct val="80000"/>
              </a:lnSpc>
            </a:pPr>
            <a:r>
              <a:rPr lang="en-US" sz="2800" i="1" smtClean="0"/>
              <a:t>2.16     Demonstrate understanding of the ethical issues, problems, and procedures involved in the supervision of students and professionals.</a:t>
            </a:r>
          </a:p>
          <a:p>
            <a:pPr eaLnBrk="1" hangingPunct="1">
              <a:lnSpc>
                <a:spcPct val="80000"/>
              </a:lnSpc>
            </a:pPr>
            <a:r>
              <a:rPr lang="en-US" sz="2800" i="1" smtClean="0"/>
              <a:t>2.17     Recognize limitations as a supervisor and seek consultation when appropriate.          	</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68610" name="Slide Number Placeholder 5"/>
          <p:cNvSpPr>
            <a:spLocks noGrp="1"/>
          </p:cNvSpPr>
          <p:nvPr>
            <p:ph type="sldNum" sz="quarter" idx="12"/>
          </p:nvPr>
        </p:nvSpPr>
        <p:spPr>
          <a:noFill/>
        </p:spPr>
        <p:txBody>
          <a:bodyPr/>
          <a:lstStyle/>
          <a:p>
            <a:fld id="{B404184D-DE66-4E23-B09E-43A7CA7F2AEE}" type="slidenum">
              <a:rPr lang="en-US" smtClean="0"/>
              <a:pPr/>
              <a:t>28</a:t>
            </a:fld>
            <a:endParaRPr lang="en-US" smtClean="0"/>
          </a:p>
        </p:txBody>
      </p:sp>
      <p:sp>
        <p:nvSpPr>
          <p:cNvPr id="68611" name="Rectangle 2"/>
          <p:cNvSpPr>
            <a:spLocks noGrp="1" noChangeArrowheads="1"/>
          </p:cNvSpPr>
          <p:nvPr>
            <p:ph type="title"/>
          </p:nvPr>
        </p:nvSpPr>
        <p:spPr>
          <a:xfrm>
            <a:off x="0" y="152400"/>
            <a:ext cx="8915400" cy="1143000"/>
          </a:xfrm>
        </p:spPr>
        <p:txBody>
          <a:bodyPr/>
          <a:lstStyle/>
          <a:p>
            <a:pPr eaLnBrk="1" hangingPunct="1"/>
            <a:r>
              <a:rPr lang="en-US" sz="4000" smtClean="0"/>
              <a:t>Do…</a:t>
            </a:r>
          </a:p>
        </p:txBody>
      </p:sp>
      <p:sp>
        <p:nvSpPr>
          <p:cNvPr id="68612" name="Rectangle 3"/>
          <p:cNvSpPr>
            <a:spLocks noGrp="1" noChangeArrowheads="1"/>
          </p:cNvSpPr>
          <p:nvPr>
            <p:ph type="body" idx="1"/>
          </p:nvPr>
        </p:nvSpPr>
        <p:spPr>
          <a:xfrm>
            <a:off x="457200" y="1143000"/>
            <a:ext cx="8229600" cy="6049963"/>
          </a:xfrm>
        </p:spPr>
        <p:txBody>
          <a:bodyPr/>
          <a:lstStyle/>
          <a:p>
            <a:pPr eaLnBrk="1" hangingPunct="1"/>
            <a:r>
              <a:rPr lang="en-US" sz="2800" smtClean="0"/>
              <a:t>Keep documentation of supervision sessions &amp; activities (be specific)</a:t>
            </a:r>
          </a:p>
          <a:p>
            <a:pPr eaLnBrk="1" hangingPunct="1"/>
            <a:r>
              <a:rPr lang="en-US" sz="2800" smtClean="0"/>
              <a:t>Choose competent interns that are appropriate for your client population</a:t>
            </a:r>
          </a:p>
          <a:p>
            <a:pPr eaLnBrk="1" hangingPunct="1"/>
            <a:r>
              <a:rPr lang="en-US" sz="2800" smtClean="0"/>
              <a:t>Read &amp; co-sign all clinical documentation</a:t>
            </a:r>
          </a:p>
          <a:p>
            <a:pPr eaLnBrk="1" hangingPunct="1"/>
            <a:r>
              <a:rPr lang="en-US" sz="2800" smtClean="0"/>
              <a:t>Be available for your intern</a:t>
            </a:r>
          </a:p>
          <a:p>
            <a:pPr eaLnBrk="1" hangingPunct="1"/>
            <a:r>
              <a:rPr lang="en-US" sz="2800" smtClean="0"/>
              <a:t>Read books and articles on supervision</a:t>
            </a:r>
          </a:p>
          <a:p>
            <a:pPr eaLnBrk="1" hangingPunct="1"/>
            <a:r>
              <a:rPr lang="en-US" sz="2800" smtClean="0"/>
              <a:t>Attend supervision workshops/sessions at conferences (MT and related disciplines)</a:t>
            </a:r>
          </a:p>
          <a:p>
            <a:pPr eaLnBrk="1" hangingPunct="1"/>
            <a:r>
              <a:rPr lang="en-US" sz="2800" smtClean="0"/>
              <a:t>Consult with other supervising music therapists</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70658" name="Slide Number Placeholder 5"/>
          <p:cNvSpPr>
            <a:spLocks noGrp="1"/>
          </p:cNvSpPr>
          <p:nvPr>
            <p:ph type="sldNum" sz="quarter" idx="12"/>
          </p:nvPr>
        </p:nvSpPr>
        <p:spPr>
          <a:noFill/>
        </p:spPr>
        <p:txBody>
          <a:bodyPr/>
          <a:lstStyle/>
          <a:p>
            <a:fld id="{FEF7094C-9343-4715-8B3D-5AA57E0CF68B}" type="slidenum">
              <a:rPr lang="en-US" smtClean="0"/>
              <a:pPr/>
              <a:t>29</a:t>
            </a:fld>
            <a:endParaRPr lang="en-US" smtClean="0"/>
          </a:p>
        </p:txBody>
      </p:sp>
      <p:sp>
        <p:nvSpPr>
          <p:cNvPr id="70659" name="Rectangle 2"/>
          <p:cNvSpPr>
            <a:spLocks noGrp="1" noChangeArrowheads="1"/>
          </p:cNvSpPr>
          <p:nvPr>
            <p:ph type="title"/>
          </p:nvPr>
        </p:nvSpPr>
        <p:spPr/>
        <p:txBody>
          <a:bodyPr/>
          <a:lstStyle/>
          <a:p>
            <a:pPr eaLnBrk="1" hangingPunct="1"/>
            <a:r>
              <a:rPr lang="en-US" smtClean="0"/>
              <a:t>Self-Care for the Supervisor</a:t>
            </a:r>
          </a:p>
        </p:txBody>
      </p:sp>
      <p:sp>
        <p:nvSpPr>
          <p:cNvPr id="70660" name="Rectangle 3"/>
          <p:cNvSpPr>
            <a:spLocks noGrp="1" noChangeArrowheads="1"/>
          </p:cNvSpPr>
          <p:nvPr>
            <p:ph type="body" idx="1"/>
          </p:nvPr>
        </p:nvSpPr>
        <p:spPr/>
        <p:txBody>
          <a:bodyPr/>
          <a:lstStyle/>
          <a:p>
            <a:pPr eaLnBrk="1" hangingPunct="1"/>
            <a:r>
              <a:rPr lang="en-US" smtClean="0"/>
              <a:t>Balance &amp; pacing</a:t>
            </a:r>
          </a:p>
          <a:p>
            <a:pPr eaLnBrk="1" hangingPunct="1"/>
            <a:r>
              <a:rPr lang="en-US" smtClean="0"/>
              <a:t>Be aware of the preliminary signs of burnout</a:t>
            </a:r>
          </a:p>
          <a:p>
            <a:pPr eaLnBrk="1" hangingPunct="1"/>
            <a:r>
              <a:rPr lang="en-US" smtClean="0"/>
              <a:t>Give self permission to take a break from supervising (it’s not a marathon)</a:t>
            </a:r>
          </a:p>
          <a:p>
            <a:pPr eaLnBrk="1" hangingPunct="1"/>
            <a:r>
              <a:rPr lang="en-US" smtClean="0"/>
              <a:t>Network with other MT supervisors </a:t>
            </a:r>
          </a:p>
          <a:p>
            <a:pPr eaLnBrk="1" hangingPunct="1">
              <a:buFontTx/>
              <a:buNone/>
            </a:pPr>
            <a:r>
              <a:rPr lang="en-US" smtClean="0"/>
              <a:t>			(JOIN THE LISTSERV!!!)</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p>
            <a:fld id="{2E148F6B-1F5B-46BC-AA5C-DF9925081824}" type="slidenum">
              <a:rPr lang="en-US" smtClean="0"/>
              <a:pPr/>
              <a:t>3</a:t>
            </a:fld>
            <a:endParaRPr lang="en-US" smtClean="0"/>
          </a:p>
        </p:txBody>
      </p:sp>
      <p:sp>
        <p:nvSpPr>
          <p:cNvPr id="23555" name="Rectangle 2"/>
          <p:cNvSpPr>
            <a:spLocks noGrp="1" noChangeArrowheads="1"/>
          </p:cNvSpPr>
          <p:nvPr>
            <p:ph type="title"/>
          </p:nvPr>
        </p:nvSpPr>
        <p:spPr/>
        <p:txBody>
          <a:bodyPr/>
          <a:lstStyle/>
          <a:p>
            <a:pPr eaLnBrk="1" hangingPunct="1"/>
            <a:r>
              <a:rPr lang="en-US" smtClean="0"/>
              <a:t>AIAC Representatives</a:t>
            </a:r>
          </a:p>
        </p:txBody>
      </p:sp>
      <p:sp>
        <p:nvSpPr>
          <p:cNvPr id="23556" name="Rectangle 3"/>
          <p:cNvSpPr>
            <a:spLocks noGrp="1" noChangeArrowheads="1"/>
          </p:cNvSpPr>
          <p:nvPr>
            <p:ph type="body" idx="1"/>
          </p:nvPr>
        </p:nvSpPr>
        <p:spPr>
          <a:xfrm>
            <a:off x="457200" y="1219200"/>
            <a:ext cx="8229600" cy="4906963"/>
          </a:xfrm>
        </p:spPr>
        <p:txBody>
          <a:bodyPr/>
          <a:lstStyle/>
          <a:p>
            <a:pPr eaLnBrk="1" hangingPunct="1">
              <a:lnSpc>
                <a:spcPct val="90000"/>
              </a:lnSpc>
            </a:pPr>
            <a:r>
              <a:rPr lang="en-US" smtClean="0"/>
              <a:t>Great Lakes – Kay Luedtke-Smith</a:t>
            </a:r>
          </a:p>
          <a:p>
            <a:pPr eaLnBrk="1" hangingPunct="1">
              <a:lnSpc>
                <a:spcPct val="90000"/>
              </a:lnSpc>
            </a:pPr>
            <a:r>
              <a:rPr lang="en-US" smtClean="0"/>
              <a:t>Mid-Atlantic – Teri McManus</a:t>
            </a:r>
          </a:p>
          <a:p>
            <a:pPr eaLnBrk="1" hangingPunct="1">
              <a:lnSpc>
                <a:spcPct val="90000"/>
              </a:lnSpc>
            </a:pPr>
            <a:r>
              <a:rPr lang="en-US" smtClean="0"/>
              <a:t>New England – Eve Montague</a:t>
            </a:r>
          </a:p>
          <a:p>
            <a:pPr eaLnBrk="1" hangingPunct="1">
              <a:lnSpc>
                <a:spcPct val="90000"/>
              </a:lnSpc>
            </a:pPr>
            <a:r>
              <a:rPr lang="en-US" smtClean="0"/>
              <a:t>Southeastern – Lauren DiMaio</a:t>
            </a:r>
          </a:p>
          <a:p>
            <a:pPr eaLnBrk="1" hangingPunct="1">
              <a:lnSpc>
                <a:spcPct val="90000"/>
              </a:lnSpc>
            </a:pPr>
            <a:r>
              <a:rPr lang="en-US" smtClean="0"/>
              <a:t>Southwestern – Christine Neugebauer</a:t>
            </a:r>
          </a:p>
          <a:p>
            <a:pPr eaLnBrk="1" hangingPunct="1">
              <a:lnSpc>
                <a:spcPct val="90000"/>
              </a:lnSpc>
            </a:pPr>
            <a:r>
              <a:rPr lang="en-US" smtClean="0"/>
              <a:t>Midwestern – Gina Hacker</a:t>
            </a:r>
          </a:p>
          <a:p>
            <a:pPr eaLnBrk="1" hangingPunct="1">
              <a:lnSpc>
                <a:spcPct val="90000"/>
              </a:lnSpc>
            </a:pPr>
            <a:r>
              <a:rPr lang="en-US" smtClean="0"/>
              <a:t>Western – Andrea Scheve</a:t>
            </a:r>
          </a:p>
          <a:p>
            <a:pPr eaLnBrk="1" hangingPunct="1">
              <a:lnSpc>
                <a:spcPct val="90000"/>
              </a:lnSpc>
            </a:pPr>
            <a:r>
              <a:rPr lang="en-US" smtClean="0"/>
              <a:t>National Office – Jane Creagan</a:t>
            </a:r>
          </a:p>
          <a:p>
            <a:pPr eaLnBrk="1" hangingPunct="1">
              <a:lnSpc>
                <a:spcPct val="90000"/>
              </a:lnSpc>
            </a:pPr>
            <a:r>
              <a:rPr lang="en-US" smtClean="0"/>
              <a:t>Chair – Mary Jane Landaker</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72706" name="Slide Number Placeholder 5"/>
          <p:cNvSpPr>
            <a:spLocks noGrp="1"/>
          </p:cNvSpPr>
          <p:nvPr>
            <p:ph type="sldNum" sz="quarter" idx="12"/>
          </p:nvPr>
        </p:nvSpPr>
        <p:spPr>
          <a:noFill/>
        </p:spPr>
        <p:txBody>
          <a:bodyPr/>
          <a:lstStyle/>
          <a:p>
            <a:fld id="{5F68FC7D-6E61-4857-A539-2D849976C049}" type="slidenum">
              <a:rPr lang="en-US" smtClean="0"/>
              <a:pPr/>
              <a:t>30</a:t>
            </a:fld>
            <a:endParaRPr lang="en-US" smtClean="0"/>
          </a:p>
        </p:txBody>
      </p:sp>
      <p:sp>
        <p:nvSpPr>
          <p:cNvPr id="72707" name="Rectangle 2"/>
          <p:cNvSpPr>
            <a:spLocks noGrp="1" noChangeArrowheads="1"/>
          </p:cNvSpPr>
          <p:nvPr>
            <p:ph type="title"/>
          </p:nvPr>
        </p:nvSpPr>
        <p:spPr/>
        <p:txBody>
          <a:bodyPr/>
          <a:lstStyle/>
          <a:p>
            <a:pPr eaLnBrk="1" hangingPunct="1"/>
            <a:r>
              <a:rPr lang="en-US" sz="4000" smtClean="0"/>
              <a:t>National Roster Internship Listserv</a:t>
            </a:r>
          </a:p>
        </p:txBody>
      </p:sp>
      <p:sp>
        <p:nvSpPr>
          <p:cNvPr id="72708" name="Rectangle 3"/>
          <p:cNvSpPr>
            <a:spLocks noGrp="1" noChangeArrowheads="1"/>
          </p:cNvSpPr>
          <p:nvPr>
            <p:ph type="body" idx="1"/>
          </p:nvPr>
        </p:nvSpPr>
        <p:spPr/>
        <p:txBody>
          <a:bodyPr/>
          <a:lstStyle/>
          <a:p>
            <a:pPr eaLnBrk="1" hangingPunct="1">
              <a:buFontTx/>
              <a:buNone/>
            </a:pPr>
            <a:r>
              <a:rPr lang="en-US" smtClean="0"/>
              <a:t>Please send an email to the address below to join:</a:t>
            </a:r>
            <a:endParaRPr lang="en-US" b="1" u="sng" smtClean="0">
              <a:hlinkClick r:id="rId2" tooltip="blocked::mailto:nr_internship_forum-subscribe@yahoogroups.com"/>
            </a:endParaRPr>
          </a:p>
          <a:p>
            <a:pPr eaLnBrk="1" hangingPunct="1">
              <a:buFontTx/>
              <a:buNone/>
            </a:pPr>
            <a:endParaRPr lang="en-US" sz="2400" smtClean="0"/>
          </a:p>
          <a:p>
            <a:pPr eaLnBrk="1" hangingPunct="1">
              <a:buFontTx/>
              <a:buNone/>
            </a:pPr>
            <a:r>
              <a:rPr lang="en-US" sz="2400" smtClean="0"/>
              <a:t>	nr_internship_forum-subscribe@yahoogroups.com</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73730" name="Slide Number Placeholder 5"/>
          <p:cNvSpPr>
            <a:spLocks noGrp="1"/>
          </p:cNvSpPr>
          <p:nvPr>
            <p:ph type="sldNum" sz="quarter" idx="12"/>
          </p:nvPr>
        </p:nvSpPr>
        <p:spPr>
          <a:noFill/>
        </p:spPr>
        <p:txBody>
          <a:bodyPr/>
          <a:lstStyle/>
          <a:p>
            <a:fld id="{550392AF-B17E-46E2-A5AC-BC6F0B693599}" type="slidenum">
              <a:rPr lang="en-US" smtClean="0"/>
              <a:pPr/>
              <a:t>31</a:t>
            </a:fld>
            <a:endParaRPr lang="en-US" smtClean="0"/>
          </a:p>
        </p:txBody>
      </p:sp>
      <p:sp>
        <p:nvSpPr>
          <p:cNvPr id="73731" name="Rectangle 1026"/>
          <p:cNvSpPr>
            <a:spLocks noGrp="1" noChangeArrowheads="1"/>
          </p:cNvSpPr>
          <p:nvPr>
            <p:ph type="ctrTitle"/>
          </p:nvPr>
        </p:nvSpPr>
        <p:spPr>
          <a:xfrm>
            <a:off x="685800" y="2286000"/>
            <a:ext cx="7772400" cy="1143000"/>
          </a:xfrm>
        </p:spPr>
        <p:txBody>
          <a:bodyPr/>
          <a:lstStyle/>
          <a:p>
            <a:pPr eaLnBrk="1" hangingPunct="1"/>
            <a:r>
              <a:rPr lang="en-US" smtClean="0"/>
              <a:t>Situations</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74754" name="Slide Number Placeholder 5"/>
          <p:cNvSpPr>
            <a:spLocks noGrp="1"/>
          </p:cNvSpPr>
          <p:nvPr>
            <p:ph type="sldNum" sz="quarter" idx="12"/>
          </p:nvPr>
        </p:nvSpPr>
        <p:spPr>
          <a:noFill/>
        </p:spPr>
        <p:txBody>
          <a:bodyPr/>
          <a:lstStyle/>
          <a:p>
            <a:fld id="{12F07C88-224B-4398-B2B6-B46BD81D3802}" type="slidenum">
              <a:rPr lang="en-US" smtClean="0"/>
              <a:pPr/>
              <a:t>32</a:t>
            </a:fld>
            <a:endParaRPr lang="en-US" smtClean="0"/>
          </a:p>
        </p:txBody>
      </p:sp>
      <p:sp>
        <p:nvSpPr>
          <p:cNvPr id="74755" name="Rectangle 2"/>
          <p:cNvSpPr>
            <a:spLocks noGrp="1" noChangeArrowheads="1"/>
          </p:cNvSpPr>
          <p:nvPr>
            <p:ph type="ctrTitle"/>
          </p:nvPr>
        </p:nvSpPr>
        <p:spPr>
          <a:xfrm>
            <a:off x="685800" y="2286000"/>
            <a:ext cx="7772400" cy="1143000"/>
          </a:xfrm>
        </p:spPr>
        <p:txBody>
          <a:bodyPr/>
          <a:lstStyle/>
          <a:p>
            <a:pPr eaLnBrk="1" hangingPunct="1"/>
            <a:r>
              <a:rPr lang="en-US" smtClean="0"/>
              <a:t>Break</a:t>
            </a:r>
          </a:p>
        </p:txBody>
      </p:sp>
      <p:sp>
        <p:nvSpPr>
          <p:cNvPr id="74756" name="Rectangle 3"/>
          <p:cNvSpPr>
            <a:spLocks noGrp="1" noChangeArrowheads="1"/>
          </p:cNvSpPr>
          <p:nvPr>
            <p:ph type="subTitle" idx="1"/>
          </p:nvPr>
        </p:nvSpPr>
        <p:spPr/>
        <p:txBody>
          <a:bodyPr/>
          <a:lstStyle/>
          <a:p>
            <a:pPr eaLnBrk="1" hangingPunct="1"/>
            <a:r>
              <a:rPr lang="en-US" smtClean="0"/>
              <a:t>15 minutes</a:t>
            </a:r>
          </a:p>
          <a:p>
            <a:pPr eaLnBrk="1" hangingPunct="1"/>
            <a:r>
              <a:rPr lang="en-US" smtClean="0"/>
              <a:t>Do not be late</a:t>
            </a:r>
          </a:p>
          <a:p>
            <a:pPr eaLnBrk="1" hangingPunct="1"/>
            <a:r>
              <a:rPr lang="en-US" smtClean="0"/>
              <a:t>Thank you</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75778" name="Slide Number Placeholder 5"/>
          <p:cNvSpPr>
            <a:spLocks noGrp="1"/>
          </p:cNvSpPr>
          <p:nvPr>
            <p:ph type="sldNum" sz="quarter" idx="12"/>
          </p:nvPr>
        </p:nvSpPr>
        <p:spPr>
          <a:noFill/>
        </p:spPr>
        <p:txBody>
          <a:bodyPr/>
          <a:lstStyle/>
          <a:p>
            <a:fld id="{B5A39DA7-2434-4CD5-A785-95EAA9DCDF62}" type="slidenum">
              <a:rPr lang="en-US" smtClean="0"/>
              <a:pPr/>
              <a:t>33</a:t>
            </a:fld>
            <a:endParaRPr lang="en-US" smtClean="0"/>
          </a:p>
        </p:txBody>
      </p:sp>
      <p:sp>
        <p:nvSpPr>
          <p:cNvPr id="75779" name="Rectangle 2"/>
          <p:cNvSpPr>
            <a:spLocks noGrp="1" noChangeArrowheads="1"/>
          </p:cNvSpPr>
          <p:nvPr>
            <p:ph type="ctrTitle"/>
          </p:nvPr>
        </p:nvSpPr>
        <p:spPr/>
        <p:txBody>
          <a:bodyPr/>
          <a:lstStyle/>
          <a:p>
            <a:pPr eaLnBrk="1" hangingPunct="1"/>
            <a:r>
              <a:rPr lang="en-US" sz="4000" smtClean="0"/>
              <a:t>Establishing and Maintaining the Supervision Dialogue</a:t>
            </a:r>
          </a:p>
        </p:txBody>
      </p:sp>
      <p:sp>
        <p:nvSpPr>
          <p:cNvPr id="75780" name="Rectangle 3"/>
          <p:cNvSpPr>
            <a:spLocks noGrp="1" noChangeArrowheads="1"/>
          </p:cNvSpPr>
          <p:nvPr>
            <p:ph type="subTitle" idx="1"/>
          </p:nvPr>
        </p:nvSpPr>
        <p:spPr/>
        <p:txBody>
          <a:bodyPr/>
          <a:lstStyle/>
          <a:p>
            <a:pPr eaLnBrk="1" hangingPunct="1"/>
            <a:r>
              <a:rPr lang="en-US" smtClean="0"/>
              <a:t>Key concepts to minimize the need for confrontation as a means of communication </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77826" name="Slide Number Placeholder 5"/>
          <p:cNvSpPr>
            <a:spLocks noGrp="1"/>
          </p:cNvSpPr>
          <p:nvPr>
            <p:ph type="sldNum" sz="quarter" idx="12"/>
          </p:nvPr>
        </p:nvSpPr>
        <p:spPr>
          <a:noFill/>
        </p:spPr>
        <p:txBody>
          <a:bodyPr/>
          <a:lstStyle/>
          <a:p>
            <a:fld id="{424E0D21-87F7-4BBE-B1E4-EE2B09CFDF99}" type="slidenum">
              <a:rPr lang="en-US" smtClean="0"/>
              <a:pPr/>
              <a:t>34</a:t>
            </a:fld>
            <a:endParaRPr lang="en-US" smtClean="0"/>
          </a:p>
        </p:txBody>
      </p:sp>
      <p:sp>
        <p:nvSpPr>
          <p:cNvPr id="77827" name="Rectangle 2"/>
          <p:cNvSpPr>
            <a:spLocks noGrp="1" noChangeArrowheads="1"/>
          </p:cNvSpPr>
          <p:nvPr>
            <p:ph type="title"/>
          </p:nvPr>
        </p:nvSpPr>
        <p:spPr/>
        <p:txBody>
          <a:bodyPr/>
          <a:lstStyle/>
          <a:p>
            <a:pPr eaLnBrk="1" hangingPunct="1"/>
            <a:r>
              <a:rPr lang="en-US" smtClean="0"/>
              <a:t>The Foundation for Dialogue</a:t>
            </a:r>
          </a:p>
        </p:txBody>
      </p:sp>
      <p:sp>
        <p:nvSpPr>
          <p:cNvPr id="77828" name="Rectangle 3"/>
          <p:cNvSpPr>
            <a:spLocks noGrp="1" noChangeArrowheads="1"/>
          </p:cNvSpPr>
          <p:nvPr>
            <p:ph type="body" idx="1"/>
          </p:nvPr>
        </p:nvSpPr>
        <p:spPr/>
        <p:txBody>
          <a:bodyPr/>
          <a:lstStyle/>
          <a:p>
            <a:pPr eaLnBrk="1" hangingPunct="1">
              <a:lnSpc>
                <a:spcPct val="90000"/>
              </a:lnSpc>
            </a:pPr>
            <a:r>
              <a:rPr lang="en-US" smtClean="0"/>
              <a:t>Know what you want</a:t>
            </a:r>
          </a:p>
          <a:p>
            <a:pPr eaLnBrk="1" hangingPunct="1">
              <a:lnSpc>
                <a:spcPct val="90000"/>
              </a:lnSpc>
            </a:pPr>
            <a:r>
              <a:rPr lang="en-US" smtClean="0"/>
              <a:t>Know what you want for your intern</a:t>
            </a:r>
          </a:p>
          <a:p>
            <a:pPr eaLnBrk="1" hangingPunct="1">
              <a:lnSpc>
                <a:spcPct val="90000"/>
              </a:lnSpc>
            </a:pPr>
            <a:r>
              <a:rPr lang="en-US" smtClean="0"/>
              <a:t>Know what you want for the relationship</a:t>
            </a:r>
          </a:p>
          <a:p>
            <a:pPr eaLnBrk="1" hangingPunct="1">
              <a:lnSpc>
                <a:spcPct val="90000"/>
              </a:lnSpc>
            </a:pPr>
            <a:r>
              <a:rPr lang="en-US" smtClean="0"/>
              <a:t>Make it safe to dialogue </a:t>
            </a:r>
          </a:p>
          <a:p>
            <a:pPr eaLnBrk="1" hangingPunct="1">
              <a:lnSpc>
                <a:spcPct val="90000"/>
              </a:lnSpc>
            </a:pPr>
            <a:r>
              <a:rPr lang="en-US" smtClean="0"/>
              <a:t>Make sure your behavior matches what you want</a:t>
            </a:r>
          </a:p>
          <a:p>
            <a:pPr eaLnBrk="1" hangingPunct="1">
              <a:lnSpc>
                <a:spcPct val="90000"/>
              </a:lnSpc>
            </a:pPr>
            <a:endParaRPr lang="en-US" smtClean="0"/>
          </a:p>
          <a:p>
            <a:pPr eaLnBrk="1" hangingPunct="1">
              <a:lnSpc>
                <a:spcPct val="90000"/>
              </a:lnSpc>
            </a:pPr>
            <a:endParaRPr lang="en-US" smtClean="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79874" name="Slide Number Placeholder 5"/>
          <p:cNvSpPr>
            <a:spLocks noGrp="1"/>
          </p:cNvSpPr>
          <p:nvPr>
            <p:ph type="sldNum" sz="quarter" idx="12"/>
          </p:nvPr>
        </p:nvSpPr>
        <p:spPr>
          <a:noFill/>
        </p:spPr>
        <p:txBody>
          <a:bodyPr/>
          <a:lstStyle/>
          <a:p>
            <a:fld id="{21337531-E356-41C0-AA5A-2EF67C96DCDB}" type="slidenum">
              <a:rPr lang="en-US" smtClean="0"/>
              <a:pPr/>
              <a:t>35</a:t>
            </a:fld>
            <a:endParaRPr lang="en-US" smtClean="0"/>
          </a:p>
        </p:txBody>
      </p:sp>
      <p:sp>
        <p:nvSpPr>
          <p:cNvPr id="79875" name="Rectangle 2"/>
          <p:cNvSpPr>
            <a:spLocks noGrp="1" noChangeArrowheads="1"/>
          </p:cNvSpPr>
          <p:nvPr>
            <p:ph type="title"/>
          </p:nvPr>
        </p:nvSpPr>
        <p:spPr>
          <a:xfrm>
            <a:off x="533400" y="609600"/>
            <a:ext cx="8229600" cy="1143000"/>
          </a:xfrm>
        </p:spPr>
        <p:txBody>
          <a:bodyPr/>
          <a:lstStyle/>
          <a:p>
            <a:pPr eaLnBrk="1" hangingPunct="1"/>
            <a:r>
              <a:rPr lang="en-US" sz="3600" smtClean="0"/>
              <a:t>Holding in mind what you want for yourself, the intern and relationship helps diminish secondary motives that are dialogue killers:</a:t>
            </a:r>
          </a:p>
        </p:txBody>
      </p:sp>
      <p:sp>
        <p:nvSpPr>
          <p:cNvPr id="79876" name="Rectangle 3"/>
          <p:cNvSpPr>
            <a:spLocks noGrp="1" noChangeArrowheads="1"/>
          </p:cNvSpPr>
          <p:nvPr>
            <p:ph type="body" idx="1"/>
          </p:nvPr>
        </p:nvSpPr>
        <p:spPr>
          <a:xfrm>
            <a:off x="914400" y="2743200"/>
            <a:ext cx="7543800" cy="3657600"/>
          </a:xfrm>
        </p:spPr>
        <p:txBody>
          <a:bodyPr/>
          <a:lstStyle/>
          <a:p>
            <a:pPr eaLnBrk="1" hangingPunct="1">
              <a:lnSpc>
                <a:spcPct val="90000"/>
              </a:lnSpc>
            </a:pPr>
            <a:r>
              <a:rPr lang="en-US" smtClean="0"/>
              <a:t>Trying to save face </a:t>
            </a:r>
          </a:p>
          <a:p>
            <a:pPr eaLnBrk="1" hangingPunct="1">
              <a:lnSpc>
                <a:spcPct val="90000"/>
              </a:lnSpc>
            </a:pPr>
            <a:r>
              <a:rPr lang="en-US" smtClean="0"/>
              <a:t>Withdrawing to avoid embarrassment or confrontation</a:t>
            </a:r>
          </a:p>
          <a:p>
            <a:pPr eaLnBrk="1" hangingPunct="1">
              <a:lnSpc>
                <a:spcPct val="90000"/>
              </a:lnSpc>
            </a:pPr>
            <a:r>
              <a:rPr lang="en-US" smtClean="0"/>
              <a:t>Simply trying to win</a:t>
            </a:r>
          </a:p>
          <a:p>
            <a:pPr eaLnBrk="1" hangingPunct="1">
              <a:lnSpc>
                <a:spcPct val="90000"/>
              </a:lnSpc>
            </a:pPr>
            <a:r>
              <a:rPr lang="en-US" smtClean="0"/>
              <a:t>Needing to be right</a:t>
            </a:r>
          </a:p>
          <a:p>
            <a:pPr eaLnBrk="1" hangingPunct="1">
              <a:lnSpc>
                <a:spcPct val="90000"/>
              </a:lnSpc>
            </a:pPr>
            <a:r>
              <a:rPr lang="en-US" smtClean="0"/>
              <a:t>Wanting to punish</a:t>
            </a:r>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81922" name="Slide Number Placeholder 5"/>
          <p:cNvSpPr>
            <a:spLocks noGrp="1"/>
          </p:cNvSpPr>
          <p:nvPr>
            <p:ph type="sldNum" sz="quarter" idx="12"/>
          </p:nvPr>
        </p:nvSpPr>
        <p:spPr>
          <a:noFill/>
        </p:spPr>
        <p:txBody>
          <a:bodyPr/>
          <a:lstStyle/>
          <a:p>
            <a:fld id="{3DF6884C-CCED-4B87-8548-89A75EC7A4B7}" type="slidenum">
              <a:rPr lang="en-US" smtClean="0"/>
              <a:pPr/>
              <a:t>36</a:t>
            </a:fld>
            <a:endParaRPr lang="en-US" smtClean="0"/>
          </a:p>
        </p:txBody>
      </p:sp>
      <p:sp>
        <p:nvSpPr>
          <p:cNvPr id="81923" name="Rectangle 2"/>
          <p:cNvSpPr>
            <a:spLocks noGrp="1" noChangeArrowheads="1"/>
          </p:cNvSpPr>
          <p:nvPr>
            <p:ph type="title"/>
          </p:nvPr>
        </p:nvSpPr>
        <p:spPr/>
        <p:txBody>
          <a:bodyPr/>
          <a:lstStyle/>
          <a:p>
            <a:pPr eaLnBrk="1" hangingPunct="1"/>
            <a:r>
              <a:rPr lang="en-US" smtClean="0"/>
              <a:t>Make it safe to dialogue</a:t>
            </a:r>
          </a:p>
        </p:txBody>
      </p:sp>
      <p:sp>
        <p:nvSpPr>
          <p:cNvPr id="81924" name="Rectangle 3"/>
          <p:cNvSpPr>
            <a:spLocks noGrp="1" noChangeArrowheads="1"/>
          </p:cNvSpPr>
          <p:nvPr>
            <p:ph type="body" idx="1"/>
          </p:nvPr>
        </p:nvSpPr>
        <p:spPr/>
        <p:txBody>
          <a:bodyPr/>
          <a:lstStyle/>
          <a:p>
            <a:pPr eaLnBrk="1" hangingPunct="1"/>
            <a:r>
              <a:rPr lang="en-US" smtClean="0"/>
              <a:t>Establish mutual purpose</a:t>
            </a:r>
          </a:p>
          <a:p>
            <a:pPr eaLnBrk="1" hangingPunct="1"/>
            <a:r>
              <a:rPr lang="en-US" smtClean="0"/>
              <a:t>Maintain mutual respect</a:t>
            </a:r>
          </a:p>
          <a:p>
            <a:pPr eaLnBrk="1" hangingPunct="1"/>
            <a:r>
              <a:rPr lang="en-US" smtClean="0"/>
              <a:t>Use contrasting statements</a:t>
            </a:r>
          </a:p>
          <a:p>
            <a:pPr eaLnBrk="1" hangingPunct="1"/>
            <a:r>
              <a:rPr lang="en-US" smtClean="0"/>
              <a:t>Acknowledge contributions to a common pool of meaning</a:t>
            </a:r>
          </a:p>
          <a:p>
            <a:pPr eaLnBrk="1" hangingPunct="1"/>
            <a:endParaRPr lang="en-US" smtClean="0"/>
          </a:p>
        </p:txBody>
      </p:sp>
    </p:spTree>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83970" name="Slide Number Placeholder 5"/>
          <p:cNvSpPr>
            <a:spLocks noGrp="1"/>
          </p:cNvSpPr>
          <p:nvPr>
            <p:ph type="sldNum" sz="quarter" idx="12"/>
          </p:nvPr>
        </p:nvSpPr>
        <p:spPr>
          <a:noFill/>
        </p:spPr>
        <p:txBody>
          <a:bodyPr/>
          <a:lstStyle/>
          <a:p>
            <a:fld id="{68D5EE8C-2509-4FBD-AA18-DAEDFF99196E}" type="slidenum">
              <a:rPr lang="en-US" smtClean="0"/>
              <a:pPr/>
              <a:t>37</a:t>
            </a:fld>
            <a:endParaRPr lang="en-US" smtClean="0"/>
          </a:p>
        </p:txBody>
      </p:sp>
      <p:sp>
        <p:nvSpPr>
          <p:cNvPr id="83971" name="Rectangle 2"/>
          <p:cNvSpPr>
            <a:spLocks noGrp="1" noChangeArrowheads="1"/>
          </p:cNvSpPr>
          <p:nvPr>
            <p:ph type="title"/>
          </p:nvPr>
        </p:nvSpPr>
        <p:spPr/>
        <p:txBody>
          <a:bodyPr/>
          <a:lstStyle/>
          <a:p>
            <a:pPr eaLnBrk="1" hangingPunct="1"/>
            <a:r>
              <a:rPr lang="en-US" sz="4000" smtClean="0"/>
              <a:t>Your path to action should reflect what you really want</a:t>
            </a:r>
          </a:p>
        </p:txBody>
      </p:sp>
      <p:sp>
        <p:nvSpPr>
          <p:cNvPr id="83972" name="Rectangle 3"/>
          <p:cNvSpPr>
            <a:spLocks noGrp="1" noChangeArrowheads="1"/>
          </p:cNvSpPr>
          <p:nvPr>
            <p:ph type="body" idx="1"/>
          </p:nvPr>
        </p:nvSpPr>
        <p:spPr/>
        <p:txBody>
          <a:bodyPr/>
          <a:lstStyle/>
          <a:p>
            <a:pPr eaLnBrk="1" hangingPunct="1">
              <a:lnSpc>
                <a:spcPct val="90000"/>
              </a:lnSpc>
            </a:pPr>
            <a:r>
              <a:rPr lang="en-US" sz="2800" smtClean="0"/>
              <a:t>Pursuing a secondary motive may lead you down a false action path and close down dialogue</a:t>
            </a:r>
          </a:p>
          <a:p>
            <a:pPr eaLnBrk="1" hangingPunct="1">
              <a:lnSpc>
                <a:spcPct val="90000"/>
              </a:lnSpc>
            </a:pPr>
            <a:r>
              <a:rPr lang="en-US" sz="2800" smtClean="0"/>
              <a:t>This can damage the relationship and you still don’t have what you really want – for yourself or the intern</a:t>
            </a:r>
          </a:p>
          <a:p>
            <a:pPr eaLnBrk="1" hangingPunct="1">
              <a:lnSpc>
                <a:spcPct val="90000"/>
              </a:lnSpc>
            </a:pPr>
            <a:r>
              <a:rPr lang="en-US" sz="2800" smtClean="0"/>
              <a:t>The next exchange on a given issue may end up as a full-blown confrontation.</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86018" name="Slide Number Placeholder 5"/>
          <p:cNvSpPr>
            <a:spLocks noGrp="1"/>
          </p:cNvSpPr>
          <p:nvPr>
            <p:ph type="sldNum" sz="quarter" idx="12"/>
          </p:nvPr>
        </p:nvSpPr>
        <p:spPr>
          <a:noFill/>
        </p:spPr>
        <p:txBody>
          <a:bodyPr/>
          <a:lstStyle/>
          <a:p>
            <a:fld id="{EC58E2EE-8766-49C4-9E61-619EB5B4EB9E}" type="slidenum">
              <a:rPr lang="en-US" smtClean="0"/>
              <a:pPr/>
              <a:t>38</a:t>
            </a:fld>
            <a:endParaRPr lang="en-US" smtClean="0"/>
          </a:p>
        </p:txBody>
      </p:sp>
      <p:sp>
        <p:nvSpPr>
          <p:cNvPr id="86019" name="Rectangle 2"/>
          <p:cNvSpPr>
            <a:spLocks noGrp="1" noChangeArrowheads="1"/>
          </p:cNvSpPr>
          <p:nvPr>
            <p:ph type="title"/>
          </p:nvPr>
        </p:nvSpPr>
        <p:spPr/>
        <p:txBody>
          <a:bodyPr/>
          <a:lstStyle/>
          <a:p>
            <a:pPr eaLnBrk="1" hangingPunct="1"/>
            <a:r>
              <a:rPr lang="en-US" smtClean="0"/>
              <a:t>The common pool of meaning</a:t>
            </a:r>
          </a:p>
        </p:txBody>
      </p:sp>
      <p:pic>
        <p:nvPicPr>
          <p:cNvPr id="86020" name="Picture 3" descr="Emerald Bay"/>
          <p:cNvPicPr>
            <a:picLocks noGrp="1" noChangeAspect="1" noChangeArrowheads="1"/>
          </p:cNvPicPr>
          <p:nvPr>
            <p:ph idx="1"/>
          </p:nvPr>
        </p:nvPicPr>
        <p:blipFill>
          <a:blip r:embed="rId3"/>
          <a:srcRect/>
          <a:stretch>
            <a:fillRect/>
          </a:stretch>
        </p:blipFill>
        <p:spPr>
          <a:xfrm>
            <a:off x="1911350" y="1600200"/>
            <a:ext cx="5321300" cy="4525963"/>
          </a:xfrm>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88066" name="Slide Number Placeholder 5"/>
          <p:cNvSpPr>
            <a:spLocks noGrp="1"/>
          </p:cNvSpPr>
          <p:nvPr>
            <p:ph type="sldNum" sz="quarter" idx="12"/>
          </p:nvPr>
        </p:nvSpPr>
        <p:spPr>
          <a:noFill/>
        </p:spPr>
        <p:txBody>
          <a:bodyPr/>
          <a:lstStyle/>
          <a:p>
            <a:fld id="{A78D36B8-C4CA-48CD-9B0B-9BA81B16862C}" type="slidenum">
              <a:rPr lang="en-US" smtClean="0"/>
              <a:pPr/>
              <a:t>39</a:t>
            </a:fld>
            <a:endParaRPr lang="en-US" smtClean="0"/>
          </a:p>
        </p:txBody>
      </p:sp>
      <p:sp>
        <p:nvSpPr>
          <p:cNvPr id="88067" name="Rectangle 2"/>
          <p:cNvSpPr>
            <a:spLocks noGrp="1" noChangeArrowheads="1"/>
          </p:cNvSpPr>
          <p:nvPr>
            <p:ph type="title"/>
          </p:nvPr>
        </p:nvSpPr>
        <p:spPr/>
        <p:txBody>
          <a:bodyPr/>
          <a:lstStyle/>
          <a:p>
            <a:pPr eaLnBrk="1" hangingPunct="1"/>
            <a:r>
              <a:rPr lang="en-US" smtClean="0"/>
              <a:t>Resources</a:t>
            </a:r>
          </a:p>
        </p:txBody>
      </p:sp>
      <p:sp>
        <p:nvSpPr>
          <p:cNvPr id="88068" name="Rectangle 3"/>
          <p:cNvSpPr>
            <a:spLocks noGrp="1" noChangeArrowheads="1"/>
          </p:cNvSpPr>
          <p:nvPr>
            <p:ph type="body" idx="1"/>
          </p:nvPr>
        </p:nvSpPr>
        <p:spPr/>
        <p:txBody>
          <a:bodyPr/>
          <a:lstStyle/>
          <a:p>
            <a:pPr eaLnBrk="1" hangingPunct="1">
              <a:lnSpc>
                <a:spcPct val="90000"/>
              </a:lnSpc>
            </a:pPr>
            <a:r>
              <a:rPr lang="en-US" u="sng" smtClean="0"/>
              <a:t>Crucial Conversations</a:t>
            </a:r>
          </a:p>
          <a:p>
            <a:pPr eaLnBrk="1" hangingPunct="1">
              <a:lnSpc>
                <a:spcPct val="90000"/>
              </a:lnSpc>
            </a:pPr>
            <a:r>
              <a:rPr lang="en-US" u="sng" smtClean="0"/>
              <a:t>Crucial Confrontations</a:t>
            </a:r>
          </a:p>
          <a:p>
            <a:pPr eaLnBrk="1" hangingPunct="1">
              <a:lnSpc>
                <a:spcPct val="90000"/>
              </a:lnSpc>
            </a:pPr>
            <a:r>
              <a:rPr lang="en-US" u="sng" smtClean="0"/>
              <a:t>Influencer</a:t>
            </a:r>
          </a:p>
          <a:p>
            <a:pPr eaLnBrk="1" hangingPunct="1">
              <a:lnSpc>
                <a:spcPct val="90000"/>
              </a:lnSpc>
              <a:buFontTx/>
              <a:buNone/>
            </a:pPr>
            <a:r>
              <a:rPr lang="en-US" smtClean="0"/>
              <a:t>All by Patterson, Grenny, Maxfield, McMillan and Switzler</a:t>
            </a:r>
          </a:p>
          <a:p>
            <a:pPr eaLnBrk="1" hangingPunct="1">
              <a:lnSpc>
                <a:spcPct val="90000"/>
              </a:lnSpc>
              <a:buFontTx/>
              <a:buNone/>
            </a:pPr>
            <a:r>
              <a:rPr lang="en-US" smtClean="0"/>
              <a:t>Also: www.vitalsmarts.com</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p:spPr>
        <p:txBody>
          <a:bodyPr/>
          <a:lstStyle/>
          <a:p>
            <a:fld id="{5D575999-78A1-49D7-A2B0-9D067DBBA584}" type="slidenum">
              <a:rPr lang="en-US" smtClean="0"/>
              <a:pPr/>
              <a:t>4</a:t>
            </a:fld>
            <a:endParaRPr lang="en-US" smtClean="0"/>
          </a:p>
        </p:txBody>
      </p:sp>
      <p:sp>
        <p:nvSpPr>
          <p:cNvPr id="25603" name="Rectangle 2"/>
          <p:cNvSpPr>
            <a:spLocks noGrp="1" noChangeArrowheads="1"/>
          </p:cNvSpPr>
          <p:nvPr>
            <p:ph type="title"/>
          </p:nvPr>
        </p:nvSpPr>
        <p:spPr/>
        <p:txBody>
          <a:bodyPr/>
          <a:lstStyle/>
          <a:p>
            <a:pPr eaLnBrk="1" hangingPunct="1"/>
            <a:r>
              <a:rPr lang="en-US" smtClean="0"/>
              <a:t>Situations</a:t>
            </a:r>
          </a:p>
        </p:txBody>
      </p:sp>
      <p:sp>
        <p:nvSpPr>
          <p:cNvPr id="25604" name="Rectangle 3"/>
          <p:cNvSpPr>
            <a:spLocks noGrp="1" noChangeArrowheads="1"/>
          </p:cNvSpPr>
          <p:nvPr>
            <p:ph type="body" idx="1"/>
          </p:nvPr>
        </p:nvSpPr>
        <p:spPr/>
        <p:txBody>
          <a:bodyPr/>
          <a:lstStyle/>
          <a:p>
            <a:pPr eaLnBrk="1" hangingPunct="1">
              <a:lnSpc>
                <a:spcPct val="90000"/>
              </a:lnSpc>
            </a:pPr>
            <a:r>
              <a:rPr lang="en-US" smtClean="0"/>
              <a:t>Please write down specific questions or situations that you have experienced or feel that you may experience</a:t>
            </a:r>
          </a:p>
          <a:p>
            <a:pPr eaLnBrk="1" hangingPunct="1">
              <a:lnSpc>
                <a:spcPct val="90000"/>
              </a:lnSpc>
            </a:pPr>
            <a:r>
              <a:rPr lang="en-US" smtClean="0"/>
              <a:t>Pass notes to AIAC representatives during breaks or during the CMTE</a:t>
            </a:r>
          </a:p>
          <a:p>
            <a:pPr eaLnBrk="1" hangingPunct="1">
              <a:lnSpc>
                <a:spcPct val="90000"/>
              </a:lnSpc>
            </a:pPr>
            <a:r>
              <a:rPr lang="en-US" smtClean="0"/>
              <a:t>We may or may not address all of your situations, but we will try to talk about each of the situations that you present to us…</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0114" name="Slide Number Placeholder 5"/>
          <p:cNvSpPr>
            <a:spLocks noGrp="1"/>
          </p:cNvSpPr>
          <p:nvPr>
            <p:ph type="sldNum" sz="quarter" idx="12"/>
          </p:nvPr>
        </p:nvSpPr>
        <p:spPr>
          <a:noFill/>
        </p:spPr>
        <p:txBody>
          <a:bodyPr/>
          <a:lstStyle/>
          <a:p>
            <a:fld id="{B6E18A0F-C4A3-442B-AB42-7E3A8153FA0E}" type="slidenum">
              <a:rPr lang="en-US" smtClean="0"/>
              <a:pPr/>
              <a:t>40</a:t>
            </a:fld>
            <a:endParaRPr lang="en-US" smtClean="0"/>
          </a:p>
        </p:txBody>
      </p:sp>
      <p:sp>
        <p:nvSpPr>
          <p:cNvPr id="90115" name="Rectangle 2"/>
          <p:cNvSpPr>
            <a:spLocks noGrp="1" noChangeArrowheads="1"/>
          </p:cNvSpPr>
          <p:nvPr>
            <p:ph type="ctrTitle"/>
          </p:nvPr>
        </p:nvSpPr>
        <p:spPr/>
        <p:txBody>
          <a:bodyPr/>
          <a:lstStyle/>
          <a:p>
            <a:pPr eaLnBrk="1" hangingPunct="1"/>
            <a:r>
              <a:rPr lang="en-US" smtClean="0"/>
              <a:t>Racial &amp; Cultural Identity Development</a:t>
            </a:r>
          </a:p>
        </p:txBody>
      </p:sp>
      <p:sp>
        <p:nvSpPr>
          <p:cNvPr id="90116" name="Rectangle 3"/>
          <p:cNvSpPr>
            <a:spLocks noGrp="1" noChangeArrowheads="1"/>
          </p:cNvSpPr>
          <p:nvPr>
            <p:ph type="subTitle" idx="1"/>
          </p:nvPr>
        </p:nvSpPr>
        <p:spPr/>
        <p:txBody>
          <a:bodyPr/>
          <a:lstStyle/>
          <a:p>
            <a:pPr eaLnBrk="1" hangingPunct="1"/>
            <a:r>
              <a:rPr lang="en-US" smtClean="0"/>
              <a:t>Part of Multicultural Considerations</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2162" name="Slide Number Placeholder 5"/>
          <p:cNvSpPr>
            <a:spLocks noGrp="1"/>
          </p:cNvSpPr>
          <p:nvPr>
            <p:ph type="sldNum" sz="quarter" idx="12"/>
          </p:nvPr>
        </p:nvSpPr>
        <p:spPr>
          <a:noFill/>
        </p:spPr>
        <p:txBody>
          <a:bodyPr/>
          <a:lstStyle/>
          <a:p>
            <a:fld id="{ACFF6CA9-759D-445D-97CB-D5DA2FE08A5B}" type="slidenum">
              <a:rPr lang="en-US" smtClean="0"/>
              <a:pPr/>
              <a:t>41</a:t>
            </a:fld>
            <a:endParaRPr lang="en-US" smtClean="0"/>
          </a:p>
        </p:txBody>
      </p:sp>
      <p:sp>
        <p:nvSpPr>
          <p:cNvPr id="92163" name="Rectangle 2"/>
          <p:cNvSpPr>
            <a:spLocks noGrp="1" noChangeArrowheads="1"/>
          </p:cNvSpPr>
          <p:nvPr>
            <p:ph type="title"/>
          </p:nvPr>
        </p:nvSpPr>
        <p:spPr/>
        <p:txBody>
          <a:bodyPr/>
          <a:lstStyle/>
          <a:p>
            <a:pPr eaLnBrk="1" hangingPunct="1"/>
            <a:r>
              <a:rPr lang="en-US" smtClean="0"/>
              <a:t>Definitions</a:t>
            </a:r>
          </a:p>
        </p:txBody>
      </p:sp>
      <p:sp>
        <p:nvSpPr>
          <p:cNvPr id="92164" name="Rectangle 3"/>
          <p:cNvSpPr>
            <a:spLocks noGrp="1" noChangeArrowheads="1"/>
          </p:cNvSpPr>
          <p:nvPr>
            <p:ph type="body" idx="1"/>
          </p:nvPr>
        </p:nvSpPr>
        <p:spPr/>
        <p:txBody>
          <a:bodyPr/>
          <a:lstStyle/>
          <a:p>
            <a:pPr eaLnBrk="1" hangingPunct="1"/>
            <a:r>
              <a:rPr lang="en-US" smtClean="0"/>
              <a:t>Cross-Cultural – different cultural identities</a:t>
            </a:r>
          </a:p>
          <a:p>
            <a:pPr eaLnBrk="1" hangingPunct="1"/>
            <a:r>
              <a:rPr lang="en-US" smtClean="0"/>
              <a:t>Multi-Cultural – pluralistic cultural perspective</a:t>
            </a:r>
          </a:p>
          <a:p>
            <a:pPr eaLnBrk="1" hangingPunct="1"/>
            <a:r>
              <a:rPr lang="en-US" smtClean="0"/>
              <a:t>Enculturation – learning what it takes to fit in with one’s group</a:t>
            </a:r>
          </a:p>
          <a:p>
            <a:pPr eaLnBrk="1" hangingPunct="1"/>
            <a:r>
              <a:rPr lang="en-US" smtClean="0"/>
              <a:t>Acculturation – culture learning that takes place as a result of contact between two or more culturally distinct groups</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4210" name="Slide Number Placeholder 5"/>
          <p:cNvSpPr>
            <a:spLocks noGrp="1"/>
          </p:cNvSpPr>
          <p:nvPr>
            <p:ph type="sldNum" sz="quarter" idx="12"/>
          </p:nvPr>
        </p:nvSpPr>
        <p:spPr>
          <a:noFill/>
        </p:spPr>
        <p:txBody>
          <a:bodyPr/>
          <a:lstStyle/>
          <a:p>
            <a:fld id="{7455F0CF-E58D-4430-9FD3-D5A912952AA1}" type="slidenum">
              <a:rPr lang="en-US" smtClean="0"/>
              <a:pPr/>
              <a:t>42</a:t>
            </a:fld>
            <a:endParaRPr lang="en-US" smtClean="0"/>
          </a:p>
        </p:txBody>
      </p:sp>
      <p:sp>
        <p:nvSpPr>
          <p:cNvPr id="94211" name="Rectangle 2"/>
          <p:cNvSpPr>
            <a:spLocks noGrp="1" noChangeArrowheads="1"/>
          </p:cNvSpPr>
          <p:nvPr>
            <p:ph type="title"/>
          </p:nvPr>
        </p:nvSpPr>
        <p:spPr/>
        <p:txBody>
          <a:bodyPr/>
          <a:lstStyle/>
          <a:p>
            <a:pPr eaLnBrk="1" hangingPunct="1"/>
            <a:r>
              <a:rPr lang="en-US" smtClean="0"/>
              <a:t>Acculturation Curve</a:t>
            </a:r>
          </a:p>
        </p:txBody>
      </p:sp>
      <p:sp>
        <p:nvSpPr>
          <p:cNvPr id="94212" name="Rectangle 3"/>
          <p:cNvSpPr>
            <a:spLocks noGrp="1" noChangeArrowheads="1"/>
          </p:cNvSpPr>
          <p:nvPr>
            <p:ph type="body" idx="1"/>
          </p:nvPr>
        </p:nvSpPr>
        <p:spPr/>
        <p:txBody>
          <a:bodyPr/>
          <a:lstStyle/>
          <a:p>
            <a:pPr eaLnBrk="1" hangingPunct="1"/>
            <a:r>
              <a:rPr lang="en-US" smtClean="0"/>
              <a:t>Where are you?</a:t>
            </a:r>
          </a:p>
          <a:p>
            <a:pPr eaLnBrk="1" hangingPunct="1"/>
            <a:r>
              <a:rPr lang="en-US" smtClean="0"/>
              <a:t>Where is your intern?</a:t>
            </a:r>
          </a:p>
          <a:p>
            <a:pPr eaLnBrk="1" hangingPunct="1"/>
            <a:r>
              <a:rPr lang="en-US" smtClean="0"/>
              <a:t>Is mixed race or mixed ethnicity a factor?</a:t>
            </a:r>
          </a:p>
          <a:p>
            <a:pPr eaLnBrk="1" hangingPunct="1"/>
            <a:r>
              <a:rPr lang="en-US" smtClean="0"/>
              <a:t>Make no assumptions</a:t>
            </a:r>
          </a:p>
          <a:p>
            <a:pPr eaLnBrk="1" hangingPunct="1"/>
            <a:r>
              <a:rPr lang="en-US" smtClean="0"/>
              <a:t>Inquire, explore, and be curious</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6258" name="Slide Number Placeholder 5"/>
          <p:cNvSpPr>
            <a:spLocks noGrp="1"/>
          </p:cNvSpPr>
          <p:nvPr>
            <p:ph type="sldNum" sz="quarter" idx="12"/>
          </p:nvPr>
        </p:nvSpPr>
        <p:spPr>
          <a:noFill/>
        </p:spPr>
        <p:txBody>
          <a:bodyPr/>
          <a:lstStyle/>
          <a:p>
            <a:fld id="{26077798-C925-4FF1-B885-B26C8B23C4C4}" type="slidenum">
              <a:rPr lang="en-US" smtClean="0"/>
              <a:pPr/>
              <a:t>43</a:t>
            </a:fld>
            <a:endParaRPr lang="en-US" smtClean="0"/>
          </a:p>
        </p:txBody>
      </p:sp>
      <p:sp>
        <p:nvSpPr>
          <p:cNvPr id="96259" name="Rectangle 2"/>
          <p:cNvSpPr>
            <a:spLocks noGrp="1" noChangeArrowheads="1"/>
          </p:cNvSpPr>
          <p:nvPr>
            <p:ph type="ctrTitle"/>
          </p:nvPr>
        </p:nvSpPr>
        <p:spPr>
          <a:xfrm>
            <a:off x="609600" y="762000"/>
            <a:ext cx="7772400" cy="1676400"/>
          </a:xfrm>
        </p:spPr>
        <p:txBody>
          <a:bodyPr/>
          <a:lstStyle/>
          <a:p>
            <a:pPr eaLnBrk="1" hangingPunct="1"/>
            <a:r>
              <a:rPr lang="en-US" smtClean="0"/>
              <a:t>Five Practices of Exemplary Leadership</a:t>
            </a:r>
          </a:p>
        </p:txBody>
      </p:sp>
      <p:sp>
        <p:nvSpPr>
          <p:cNvPr id="96260" name="Rectangle 3"/>
          <p:cNvSpPr>
            <a:spLocks noGrp="1" noChangeArrowheads="1"/>
          </p:cNvSpPr>
          <p:nvPr>
            <p:ph type="subTitle" idx="1"/>
          </p:nvPr>
        </p:nvSpPr>
        <p:spPr>
          <a:xfrm>
            <a:off x="1371600" y="4572000"/>
            <a:ext cx="6400800" cy="1752600"/>
          </a:xfrm>
        </p:spPr>
        <p:txBody>
          <a:bodyPr/>
          <a:lstStyle/>
          <a:p>
            <a:pPr eaLnBrk="1" hangingPunct="1"/>
            <a:r>
              <a:rPr lang="en-US" sz="2800" smtClean="0">
                <a:latin typeface="Times New Roman" pitchFamily="18" charset="0"/>
              </a:rPr>
              <a:t>Kouzes, J.M., &amp; Posner, B.Z (2002).  </a:t>
            </a:r>
          </a:p>
          <a:p>
            <a:pPr eaLnBrk="1" hangingPunct="1"/>
            <a:r>
              <a:rPr lang="en-US" sz="2800" i="1" smtClean="0">
                <a:latin typeface="Times New Roman" pitchFamily="18" charset="0"/>
              </a:rPr>
              <a:t>The Leadership Challenge</a:t>
            </a:r>
            <a:r>
              <a:rPr lang="en-US" sz="2800" smtClean="0">
                <a:latin typeface="Times New Roman" pitchFamily="18" charset="0"/>
              </a:rPr>
              <a:t> (3</a:t>
            </a:r>
            <a:r>
              <a:rPr lang="en-US" sz="2800" baseline="30000" smtClean="0">
                <a:latin typeface="Times New Roman" pitchFamily="18" charset="0"/>
              </a:rPr>
              <a:t>rd</a:t>
            </a:r>
            <a:r>
              <a:rPr lang="en-US" sz="2800" smtClean="0">
                <a:latin typeface="Times New Roman" pitchFamily="18" charset="0"/>
              </a:rPr>
              <a:t> ed.).  </a:t>
            </a:r>
          </a:p>
          <a:p>
            <a:pPr eaLnBrk="1" hangingPunct="1"/>
            <a:r>
              <a:rPr lang="en-US" sz="2800" smtClean="0">
                <a:latin typeface="Times New Roman" pitchFamily="18" charset="0"/>
              </a:rPr>
              <a:t>San Francisco, CA: Jossey-Bass.</a:t>
            </a:r>
            <a:endParaRPr lang="en-US" smtClean="0">
              <a:latin typeface="Times New Roman" pitchFamily="18" charset="0"/>
            </a:endParaRPr>
          </a:p>
          <a:p>
            <a:pPr algn="l" eaLnBrk="1" hangingPunct="1"/>
            <a:endParaRPr lang="en-US" smtClean="0"/>
          </a:p>
          <a:p>
            <a:pPr eaLnBrk="1" hangingPunct="1"/>
            <a:endParaRPr lang="en-US" smtClean="0"/>
          </a:p>
        </p:txBody>
      </p:sp>
      <p:pic>
        <p:nvPicPr>
          <p:cNvPr id="96261" name="Picture 4"/>
          <p:cNvPicPr>
            <a:picLocks noChangeAspect="1" noChangeArrowheads="1"/>
          </p:cNvPicPr>
          <p:nvPr/>
        </p:nvPicPr>
        <p:blipFill>
          <a:blip r:embed="rId2"/>
          <a:srcRect/>
          <a:stretch>
            <a:fillRect/>
          </a:stretch>
        </p:blipFill>
        <p:spPr bwMode="auto">
          <a:xfrm>
            <a:off x="3937000" y="2517775"/>
            <a:ext cx="1268413" cy="1822450"/>
          </a:xfrm>
          <a:prstGeom prst="rect">
            <a:avLst/>
          </a:prstGeom>
          <a:noFill/>
          <a:ln w="9525">
            <a:noFill/>
            <a:miter lim="800000"/>
            <a:headEnd/>
            <a:tailEnd/>
          </a:ln>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7282" name="Slide Number Placeholder 5"/>
          <p:cNvSpPr>
            <a:spLocks noGrp="1"/>
          </p:cNvSpPr>
          <p:nvPr>
            <p:ph type="sldNum" sz="quarter" idx="12"/>
          </p:nvPr>
        </p:nvSpPr>
        <p:spPr>
          <a:noFill/>
        </p:spPr>
        <p:txBody>
          <a:bodyPr/>
          <a:lstStyle/>
          <a:p>
            <a:fld id="{18EC7D7C-ABEB-4CA3-BB10-A2DC797D0EB0}" type="slidenum">
              <a:rPr lang="en-US" smtClean="0"/>
              <a:pPr/>
              <a:t>44</a:t>
            </a:fld>
            <a:endParaRPr lang="en-US" smtClean="0"/>
          </a:p>
        </p:txBody>
      </p:sp>
      <p:sp>
        <p:nvSpPr>
          <p:cNvPr id="97283" name="Rectangle 2"/>
          <p:cNvSpPr>
            <a:spLocks noGrp="1" noChangeArrowheads="1"/>
          </p:cNvSpPr>
          <p:nvPr>
            <p:ph type="title"/>
          </p:nvPr>
        </p:nvSpPr>
        <p:spPr>
          <a:xfrm>
            <a:off x="2590800" y="685800"/>
            <a:ext cx="6019800" cy="1295400"/>
          </a:xfrm>
        </p:spPr>
        <p:txBody>
          <a:bodyPr/>
          <a:lstStyle/>
          <a:p>
            <a:pPr eaLnBrk="1" hangingPunct="1"/>
            <a:r>
              <a:rPr lang="en-US" smtClean="0"/>
              <a:t>Model the Way</a:t>
            </a:r>
          </a:p>
        </p:txBody>
      </p:sp>
      <p:sp>
        <p:nvSpPr>
          <p:cNvPr id="97284" name="Rectangle 3"/>
          <p:cNvSpPr>
            <a:spLocks noGrp="1" noChangeArrowheads="1"/>
          </p:cNvSpPr>
          <p:nvPr>
            <p:ph type="body" idx="1"/>
          </p:nvPr>
        </p:nvSpPr>
        <p:spPr>
          <a:xfrm>
            <a:off x="685800" y="2438400"/>
            <a:ext cx="7772400" cy="4114800"/>
          </a:xfrm>
        </p:spPr>
        <p:txBody>
          <a:bodyPr/>
          <a:lstStyle/>
          <a:p>
            <a:pPr eaLnBrk="1" hangingPunct="1">
              <a:buFontTx/>
              <a:buNone/>
            </a:pPr>
            <a:r>
              <a:rPr lang="en-US" smtClean="0"/>
              <a:t>Commitment:</a:t>
            </a:r>
          </a:p>
          <a:p>
            <a:pPr lvl="1" eaLnBrk="1" hangingPunct="1">
              <a:buFontTx/>
              <a:buNone/>
            </a:pPr>
            <a:r>
              <a:rPr lang="en-US" smtClean="0"/>
              <a:t>Find your voice by clarifying your personal values</a:t>
            </a:r>
          </a:p>
          <a:p>
            <a:pPr lvl="1" eaLnBrk="1" hangingPunct="1">
              <a:buFontTx/>
              <a:buNone/>
            </a:pPr>
            <a:r>
              <a:rPr lang="en-US" smtClean="0"/>
              <a:t>Set the example by aligning actions with shared values</a:t>
            </a:r>
          </a:p>
          <a:p>
            <a:pPr lvl="1" eaLnBrk="1" hangingPunct="1">
              <a:buFontTx/>
              <a:buNone/>
            </a:pPr>
            <a:endParaRPr lang="en-US" smtClean="0"/>
          </a:p>
          <a:p>
            <a:pPr algn="ctr" eaLnBrk="1" hangingPunct="1">
              <a:buFontTx/>
              <a:buNone/>
            </a:pPr>
            <a:r>
              <a:rPr lang="en-US" i="1" smtClean="0"/>
              <a:t>Earning the right and respect to lead</a:t>
            </a:r>
            <a:endParaRPr lang="en-US" smtClean="0"/>
          </a:p>
        </p:txBody>
      </p:sp>
      <p:pic>
        <p:nvPicPr>
          <p:cNvPr id="97285" name="Picture 4"/>
          <p:cNvPicPr>
            <a:picLocks noChangeAspect="1" noChangeArrowheads="1"/>
          </p:cNvPicPr>
          <p:nvPr/>
        </p:nvPicPr>
        <p:blipFill>
          <a:blip r:embed="rId3"/>
          <a:srcRect/>
          <a:stretch>
            <a:fillRect/>
          </a:stretch>
        </p:blipFill>
        <p:spPr bwMode="auto">
          <a:xfrm>
            <a:off x="381000" y="457200"/>
            <a:ext cx="1995488" cy="1203325"/>
          </a:xfrm>
          <a:prstGeom prst="rect">
            <a:avLst/>
          </a:prstGeom>
          <a:noFill/>
          <a:ln w="9525">
            <a:noFill/>
            <a:miter lim="800000"/>
            <a:headEnd/>
            <a:tailEnd/>
          </a:ln>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99330" name="Slide Number Placeholder 5"/>
          <p:cNvSpPr>
            <a:spLocks noGrp="1"/>
          </p:cNvSpPr>
          <p:nvPr>
            <p:ph type="sldNum" sz="quarter" idx="12"/>
          </p:nvPr>
        </p:nvSpPr>
        <p:spPr>
          <a:noFill/>
        </p:spPr>
        <p:txBody>
          <a:bodyPr/>
          <a:lstStyle/>
          <a:p>
            <a:fld id="{1B0028E2-FA7E-4074-A790-DF90E785F8DB}" type="slidenum">
              <a:rPr lang="en-US" smtClean="0"/>
              <a:pPr/>
              <a:t>45</a:t>
            </a:fld>
            <a:endParaRPr lang="en-US" smtClean="0"/>
          </a:p>
        </p:txBody>
      </p:sp>
      <p:sp>
        <p:nvSpPr>
          <p:cNvPr id="99331" name="Rectangle 2"/>
          <p:cNvSpPr>
            <a:spLocks noGrp="1" noChangeArrowheads="1"/>
          </p:cNvSpPr>
          <p:nvPr>
            <p:ph type="title"/>
          </p:nvPr>
        </p:nvSpPr>
        <p:spPr>
          <a:xfrm>
            <a:off x="152400" y="609600"/>
            <a:ext cx="6019800" cy="1143000"/>
          </a:xfrm>
        </p:spPr>
        <p:txBody>
          <a:bodyPr/>
          <a:lstStyle/>
          <a:p>
            <a:pPr eaLnBrk="1" hangingPunct="1"/>
            <a:r>
              <a:rPr lang="en-US" smtClean="0"/>
              <a:t>Inspire a Shared Vision</a:t>
            </a:r>
          </a:p>
        </p:txBody>
      </p:sp>
      <p:sp>
        <p:nvSpPr>
          <p:cNvPr id="99332" name="Rectangle 3"/>
          <p:cNvSpPr>
            <a:spLocks noGrp="1" noChangeArrowheads="1"/>
          </p:cNvSpPr>
          <p:nvPr>
            <p:ph type="body" idx="1"/>
          </p:nvPr>
        </p:nvSpPr>
        <p:spPr>
          <a:xfrm>
            <a:off x="609600" y="2667000"/>
            <a:ext cx="7772400" cy="4038600"/>
          </a:xfrm>
        </p:spPr>
        <p:txBody>
          <a:bodyPr/>
          <a:lstStyle/>
          <a:p>
            <a:pPr eaLnBrk="1" hangingPunct="1">
              <a:buFontTx/>
              <a:buNone/>
            </a:pPr>
            <a:r>
              <a:rPr lang="en-US" sz="2800" smtClean="0"/>
              <a:t>Commitment:</a:t>
            </a:r>
          </a:p>
          <a:p>
            <a:pPr lvl="1" eaLnBrk="1" hangingPunct="1">
              <a:buFontTx/>
              <a:buNone/>
            </a:pPr>
            <a:r>
              <a:rPr lang="en-US" sz="2400" smtClean="0"/>
              <a:t>Envision the future by imagining exciting and ennobling possibilities</a:t>
            </a:r>
          </a:p>
          <a:p>
            <a:pPr lvl="1" eaLnBrk="1" hangingPunct="1">
              <a:buFontTx/>
              <a:buNone/>
            </a:pPr>
            <a:r>
              <a:rPr lang="en-US" sz="2400" smtClean="0"/>
              <a:t>Enlist others in a common vision by appealing to shared aspirations</a:t>
            </a:r>
          </a:p>
          <a:p>
            <a:pPr lvl="1" eaLnBrk="1" hangingPunct="1">
              <a:buFontTx/>
              <a:buNone/>
            </a:pPr>
            <a:endParaRPr lang="en-US" sz="2400" smtClean="0"/>
          </a:p>
          <a:p>
            <a:pPr algn="ctr" eaLnBrk="1" hangingPunct="1">
              <a:buFontTx/>
              <a:buNone/>
            </a:pPr>
            <a:r>
              <a:rPr lang="en-US" sz="2800" i="1" smtClean="0"/>
              <a:t>Leadership is a dialogue, not a monologue</a:t>
            </a:r>
            <a:endParaRPr lang="en-US" sz="2800" smtClean="0"/>
          </a:p>
          <a:p>
            <a:pPr eaLnBrk="1" hangingPunct="1">
              <a:buFontTx/>
              <a:buNone/>
            </a:pPr>
            <a:endParaRPr lang="en-US" sz="2800" smtClean="0"/>
          </a:p>
        </p:txBody>
      </p:sp>
      <p:pic>
        <p:nvPicPr>
          <p:cNvPr id="99333" name="Picture 4"/>
          <p:cNvPicPr>
            <a:picLocks noChangeAspect="1" noChangeArrowheads="1"/>
          </p:cNvPicPr>
          <p:nvPr/>
        </p:nvPicPr>
        <p:blipFill>
          <a:blip r:embed="rId3"/>
          <a:srcRect/>
          <a:stretch>
            <a:fillRect/>
          </a:stretch>
        </p:blipFill>
        <p:spPr bwMode="auto">
          <a:xfrm>
            <a:off x="6629400" y="457200"/>
            <a:ext cx="2362200" cy="1905000"/>
          </a:xfrm>
          <a:prstGeom prst="rect">
            <a:avLst/>
          </a:prstGeom>
          <a:noFill/>
          <a:ln w="9525">
            <a:noFill/>
            <a:miter lim="800000"/>
            <a:headEnd/>
            <a:tailEnd/>
          </a:ln>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01378" name="Slide Number Placeholder 5"/>
          <p:cNvSpPr>
            <a:spLocks noGrp="1"/>
          </p:cNvSpPr>
          <p:nvPr>
            <p:ph type="sldNum" sz="quarter" idx="12"/>
          </p:nvPr>
        </p:nvSpPr>
        <p:spPr>
          <a:noFill/>
        </p:spPr>
        <p:txBody>
          <a:bodyPr/>
          <a:lstStyle/>
          <a:p>
            <a:fld id="{70587C5B-5714-4170-BF52-3C0B2A7AA4FC}" type="slidenum">
              <a:rPr lang="en-US" smtClean="0"/>
              <a:pPr/>
              <a:t>46</a:t>
            </a:fld>
            <a:endParaRPr lang="en-US" smtClean="0"/>
          </a:p>
        </p:txBody>
      </p:sp>
      <p:sp>
        <p:nvSpPr>
          <p:cNvPr id="101379" name="Rectangle 2"/>
          <p:cNvSpPr>
            <a:spLocks noGrp="1" noChangeArrowheads="1"/>
          </p:cNvSpPr>
          <p:nvPr>
            <p:ph type="title"/>
          </p:nvPr>
        </p:nvSpPr>
        <p:spPr>
          <a:xfrm>
            <a:off x="2590800" y="685800"/>
            <a:ext cx="6324600" cy="1143000"/>
          </a:xfrm>
        </p:spPr>
        <p:txBody>
          <a:bodyPr/>
          <a:lstStyle/>
          <a:p>
            <a:pPr eaLnBrk="1" hangingPunct="1"/>
            <a:r>
              <a:rPr lang="en-US" smtClean="0"/>
              <a:t>Challenge the Process</a:t>
            </a:r>
          </a:p>
        </p:txBody>
      </p:sp>
      <p:sp>
        <p:nvSpPr>
          <p:cNvPr id="101380" name="Rectangle 3"/>
          <p:cNvSpPr>
            <a:spLocks noGrp="1" noChangeArrowheads="1"/>
          </p:cNvSpPr>
          <p:nvPr>
            <p:ph type="body" idx="1"/>
          </p:nvPr>
        </p:nvSpPr>
        <p:spPr>
          <a:xfrm>
            <a:off x="685800" y="2514600"/>
            <a:ext cx="7772400" cy="4114800"/>
          </a:xfrm>
        </p:spPr>
        <p:txBody>
          <a:bodyPr/>
          <a:lstStyle/>
          <a:p>
            <a:pPr eaLnBrk="1" hangingPunct="1">
              <a:buFontTx/>
              <a:buNone/>
            </a:pPr>
            <a:r>
              <a:rPr lang="en-US" smtClean="0"/>
              <a:t>Commitment:</a:t>
            </a:r>
          </a:p>
          <a:p>
            <a:pPr lvl="1" eaLnBrk="1" hangingPunct="1">
              <a:buFontTx/>
              <a:buNone/>
            </a:pPr>
            <a:r>
              <a:rPr lang="en-US" smtClean="0"/>
              <a:t>Search for opportunities by seeking innovative ways to change, grow, and improve</a:t>
            </a:r>
          </a:p>
          <a:p>
            <a:pPr lvl="1" eaLnBrk="1" hangingPunct="1">
              <a:buFontTx/>
              <a:buNone/>
            </a:pPr>
            <a:r>
              <a:rPr lang="en-US" smtClean="0"/>
              <a:t>Experiment and take risks by constantly generating small wins and learning from mistakes</a:t>
            </a:r>
          </a:p>
          <a:p>
            <a:pPr algn="ctr" eaLnBrk="1" hangingPunct="1">
              <a:buFontTx/>
              <a:buNone/>
            </a:pPr>
            <a:r>
              <a:rPr lang="en-US" i="1" smtClean="0"/>
              <a:t>Leaders are Learners</a:t>
            </a:r>
            <a:endParaRPr lang="en-US" smtClean="0"/>
          </a:p>
        </p:txBody>
      </p:sp>
      <p:pic>
        <p:nvPicPr>
          <p:cNvPr id="101381" name="Picture 4"/>
          <p:cNvPicPr>
            <a:picLocks noChangeAspect="1" noChangeArrowheads="1"/>
          </p:cNvPicPr>
          <p:nvPr/>
        </p:nvPicPr>
        <p:blipFill>
          <a:blip r:embed="rId3"/>
          <a:srcRect/>
          <a:stretch>
            <a:fillRect/>
          </a:stretch>
        </p:blipFill>
        <p:spPr bwMode="auto">
          <a:xfrm>
            <a:off x="381000" y="228600"/>
            <a:ext cx="1447800" cy="2005013"/>
          </a:xfrm>
          <a:prstGeom prst="rect">
            <a:avLst/>
          </a:prstGeom>
          <a:noFill/>
          <a:ln w="9525">
            <a:noFill/>
            <a:miter lim="800000"/>
            <a:headEnd/>
            <a:tailEnd/>
          </a:ln>
        </p:spPr>
      </p:pic>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03426" name="Slide Number Placeholder 5"/>
          <p:cNvSpPr>
            <a:spLocks noGrp="1"/>
          </p:cNvSpPr>
          <p:nvPr>
            <p:ph type="sldNum" sz="quarter" idx="12"/>
          </p:nvPr>
        </p:nvSpPr>
        <p:spPr>
          <a:noFill/>
        </p:spPr>
        <p:txBody>
          <a:bodyPr/>
          <a:lstStyle/>
          <a:p>
            <a:fld id="{4C59855A-946E-4413-B016-9B6C4EB86407}" type="slidenum">
              <a:rPr lang="en-US" smtClean="0"/>
              <a:pPr/>
              <a:t>47</a:t>
            </a:fld>
            <a:endParaRPr lang="en-US" smtClean="0"/>
          </a:p>
        </p:txBody>
      </p:sp>
      <p:sp>
        <p:nvSpPr>
          <p:cNvPr id="103427" name="Rectangle 2"/>
          <p:cNvSpPr>
            <a:spLocks noGrp="1" noChangeArrowheads="1"/>
          </p:cNvSpPr>
          <p:nvPr>
            <p:ph type="title"/>
          </p:nvPr>
        </p:nvSpPr>
        <p:spPr>
          <a:xfrm>
            <a:off x="228600" y="381000"/>
            <a:ext cx="6096000" cy="1143000"/>
          </a:xfrm>
        </p:spPr>
        <p:txBody>
          <a:bodyPr/>
          <a:lstStyle/>
          <a:p>
            <a:pPr eaLnBrk="1" hangingPunct="1"/>
            <a:r>
              <a:rPr lang="en-US" smtClean="0"/>
              <a:t>Enable Others to Act</a:t>
            </a:r>
          </a:p>
        </p:txBody>
      </p:sp>
      <p:sp>
        <p:nvSpPr>
          <p:cNvPr id="103428" name="Rectangle 3"/>
          <p:cNvSpPr>
            <a:spLocks noGrp="1" noChangeArrowheads="1"/>
          </p:cNvSpPr>
          <p:nvPr>
            <p:ph type="body" idx="1"/>
          </p:nvPr>
        </p:nvSpPr>
        <p:spPr>
          <a:xfrm>
            <a:off x="228600" y="3048000"/>
            <a:ext cx="7772400" cy="3657600"/>
          </a:xfrm>
        </p:spPr>
        <p:txBody>
          <a:bodyPr/>
          <a:lstStyle/>
          <a:p>
            <a:pPr eaLnBrk="1" hangingPunct="1">
              <a:buFontTx/>
              <a:buNone/>
            </a:pPr>
            <a:r>
              <a:rPr lang="en-US" smtClean="0"/>
              <a:t>Commitment:</a:t>
            </a:r>
          </a:p>
          <a:p>
            <a:pPr lvl="1" eaLnBrk="1" hangingPunct="1">
              <a:buFontTx/>
              <a:buNone/>
            </a:pPr>
            <a:r>
              <a:rPr lang="en-US" smtClean="0"/>
              <a:t>Foster collaboration by promoting cooperative goals and building trust</a:t>
            </a:r>
          </a:p>
          <a:p>
            <a:pPr lvl="1" eaLnBrk="1" hangingPunct="1">
              <a:buFontTx/>
              <a:buNone/>
            </a:pPr>
            <a:r>
              <a:rPr lang="en-US" smtClean="0"/>
              <a:t>Strengthen others by sharing power and discretion</a:t>
            </a:r>
          </a:p>
          <a:p>
            <a:pPr algn="ctr" eaLnBrk="1" hangingPunct="1">
              <a:buFontTx/>
              <a:buNone/>
            </a:pPr>
            <a:r>
              <a:rPr lang="en-US" i="1" smtClean="0"/>
              <a:t>Leadership is a Team Effort</a:t>
            </a:r>
            <a:endParaRPr lang="en-US" smtClean="0"/>
          </a:p>
        </p:txBody>
      </p:sp>
      <p:pic>
        <p:nvPicPr>
          <p:cNvPr id="103429" name="Picture 4"/>
          <p:cNvPicPr>
            <a:picLocks noChangeAspect="1" noChangeArrowheads="1"/>
          </p:cNvPicPr>
          <p:nvPr/>
        </p:nvPicPr>
        <p:blipFill>
          <a:blip r:embed="rId3"/>
          <a:srcRect/>
          <a:stretch>
            <a:fillRect/>
          </a:stretch>
        </p:blipFill>
        <p:spPr bwMode="auto">
          <a:xfrm>
            <a:off x="6477000" y="1524000"/>
            <a:ext cx="2301875" cy="1400175"/>
          </a:xfrm>
          <a:prstGeom prst="rect">
            <a:avLst/>
          </a:prstGeom>
          <a:noFill/>
          <a:ln w="9525">
            <a:noFill/>
            <a:miter lim="800000"/>
            <a:headEnd/>
            <a:tailEnd/>
          </a:ln>
        </p:spPr>
      </p:pic>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05474" name="Slide Number Placeholder 5"/>
          <p:cNvSpPr>
            <a:spLocks noGrp="1"/>
          </p:cNvSpPr>
          <p:nvPr>
            <p:ph type="sldNum" sz="quarter" idx="12"/>
          </p:nvPr>
        </p:nvSpPr>
        <p:spPr>
          <a:noFill/>
        </p:spPr>
        <p:txBody>
          <a:bodyPr/>
          <a:lstStyle/>
          <a:p>
            <a:fld id="{B7BC37B2-8EE2-49FB-BE20-BC4E6D17AF69}" type="slidenum">
              <a:rPr lang="en-US" smtClean="0"/>
              <a:pPr/>
              <a:t>48</a:t>
            </a:fld>
            <a:endParaRPr lang="en-US" smtClean="0"/>
          </a:p>
        </p:txBody>
      </p:sp>
      <p:sp>
        <p:nvSpPr>
          <p:cNvPr id="105475" name="Rectangle 2"/>
          <p:cNvSpPr>
            <a:spLocks noGrp="1" noChangeArrowheads="1"/>
          </p:cNvSpPr>
          <p:nvPr>
            <p:ph type="title"/>
          </p:nvPr>
        </p:nvSpPr>
        <p:spPr>
          <a:xfrm>
            <a:off x="3352800" y="533400"/>
            <a:ext cx="5562600" cy="1143000"/>
          </a:xfrm>
        </p:spPr>
        <p:txBody>
          <a:bodyPr/>
          <a:lstStyle/>
          <a:p>
            <a:pPr eaLnBrk="1" hangingPunct="1"/>
            <a:r>
              <a:rPr lang="en-US" smtClean="0"/>
              <a:t>Encourage the Heart</a:t>
            </a:r>
          </a:p>
        </p:txBody>
      </p:sp>
      <p:sp>
        <p:nvSpPr>
          <p:cNvPr id="105476" name="Rectangle 3"/>
          <p:cNvSpPr>
            <a:spLocks noGrp="1" noChangeArrowheads="1"/>
          </p:cNvSpPr>
          <p:nvPr>
            <p:ph type="body" idx="1"/>
          </p:nvPr>
        </p:nvSpPr>
        <p:spPr>
          <a:xfrm>
            <a:off x="685800" y="2971800"/>
            <a:ext cx="7772400" cy="3505200"/>
          </a:xfrm>
        </p:spPr>
        <p:txBody>
          <a:bodyPr/>
          <a:lstStyle/>
          <a:p>
            <a:pPr eaLnBrk="1" hangingPunct="1">
              <a:buFontTx/>
              <a:buNone/>
            </a:pPr>
            <a:r>
              <a:rPr lang="en-US" smtClean="0"/>
              <a:t>Commitment:</a:t>
            </a:r>
          </a:p>
          <a:p>
            <a:pPr lvl="1" eaLnBrk="1" hangingPunct="1">
              <a:buFontTx/>
              <a:buNone/>
            </a:pPr>
            <a:r>
              <a:rPr lang="en-US" smtClean="0"/>
              <a:t>Recognize contributions by showing appreciation for individual excellence</a:t>
            </a:r>
          </a:p>
          <a:p>
            <a:pPr lvl="1" eaLnBrk="1" hangingPunct="1">
              <a:buFontTx/>
              <a:buNone/>
            </a:pPr>
            <a:r>
              <a:rPr lang="en-US" smtClean="0"/>
              <a:t>Celebrate the values and victories by creating a spirit of community</a:t>
            </a:r>
          </a:p>
          <a:p>
            <a:pPr algn="ctr" eaLnBrk="1" hangingPunct="1">
              <a:buFontTx/>
              <a:buNone/>
            </a:pPr>
            <a:r>
              <a:rPr lang="en-US" i="1" smtClean="0"/>
              <a:t>“What do you think?”</a:t>
            </a:r>
            <a:endParaRPr lang="en-US" smtClean="0"/>
          </a:p>
        </p:txBody>
      </p:sp>
      <p:pic>
        <p:nvPicPr>
          <p:cNvPr id="105477" name="Picture 4"/>
          <p:cNvPicPr>
            <a:picLocks noChangeAspect="1" noChangeArrowheads="1"/>
          </p:cNvPicPr>
          <p:nvPr/>
        </p:nvPicPr>
        <p:blipFill>
          <a:blip r:embed="rId3"/>
          <a:srcRect/>
          <a:stretch>
            <a:fillRect/>
          </a:stretch>
        </p:blipFill>
        <p:spPr bwMode="auto">
          <a:xfrm>
            <a:off x="304800" y="890588"/>
            <a:ext cx="2667000" cy="1381125"/>
          </a:xfrm>
          <a:prstGeom prst="rect">
            <a:avLst/>
          </a:prstGeom>
          <a:noFill/>
          <a:ln w="9525">
            <a:noFill/>
            <a:miter lim="800000"/>
            <a:headEnd/>
            <a:tailEnd/>
          </a:ln>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07522" name="Slide Number Placeholder 5"/>
          <p:cNvSpPr>
            <a:spLocks noGrp="1"/>
          </p:cNvSpPr>
          <p:nvPr>
            <p:ph type="sldNum" sz="quarter" idx="12"/>
          </p:nvPr>
        </p:nvSpPr>
        <p:spPr>
          <a:noFill/>
        </p:spPr>
        <p:txBody>
          <a:bodyPr/>
          <a:lstStyle/>
          <a:p>
            <a:fld id="{E1348DB9-0802-4D64-828B-8F7330562658}" type="slidenum">
              <a:rPr lang="en-US" smtClean="0"/>
              <a:pPr/>
              <a:t>49</a:t>
            </a:fld>
            <a:endParaRPr lang="en-US" smtClean="0"/>
          </a:p>
        </p:txBody>
      </p:sp>
      <p:sp>
        <p:nvSpPr>
          <p:cNvPr id="107523" name="Rectangle 2"/>
          <p:cNvSpPr>
            <a:spLocks noGrp="1" noChangeArrowheads="1"/>
          </p:cNvSpPr>
          <p:nvPr>
            <p:ph type="title"/>
          </p:nvPr>
        </p:nvSpPr>
        <p:spPr/>
        <p:txBody>
          <a:bodyPr/>
          <a:lstStyle/>
          <a:p>
            <a:pPr eaLnBrk="1" hangingPunct="1"/>
            <a:r>
              <a:rPr lang="en-US" smtClean="0"/>
              <a:t>Supervisor Responsibilities</a:t>
            </a:r>
          </a:p>
        </p:txBody>
      </p:sp>
      <p:sp>
        <p:nvSpPr>
          <p:cNvPr id="107524" name="Rectangle 3"/>
          <p:cNvSpPr>
            <a:spLocks noGrp="1" noChangeArrowheads="1"/>
          </p:cNvSpPr>
          <p:nvPr>
            <p:ph type="body" idx="1"/>
          </p:nvPr>
        </p:nvSpPr>
        <p:spPr>
          <a:xfrm>
            <a:off x="685800" y="1524000"/>
            <a:ext cx="6096000" cy="4876800"/>
          </a:xfrm>
        </p:spPr>
        <p:txBody>
          <a:bodyPr/>
          <a:lstStyle/>
          <a:p>
            <a:pPr eaLnBrk="1" hangingPunct="1"/>
            <a:r>
              <a:rPr lang="en-US" smtClean="0"/>
              <a:t>Accountability to the client</a:t>
            </a:r>
          </a:p>
          <a:p>
            <a:pPr eaLnBrk="1" hangingPunct="1"/>
            <a:r>
              <a:rPr lang="en-US" smtClean="0"/>
              <a:t>Training needs of the intern</a:t>
            </a:r>
          </a:p>
          <a:p>
            <a:pPr eaLnBrk="1" hangingPunct="1"/>
            <a:r>
              <a:rPr lang="en-US" smtClean="0"/>
              <a:t>Timely address of concerns</a:t>
            </a:r>
          </a:p>
          <a:p>
            <a:pPr eaLnBrk="1" hangingPunct="1"/>
            <a:r>
              <a:rPr lang="en-US" smtClean="0"/>
              <a:t>Clarity</a:t>
            </a:r>
          </a:p>
          <a:p>
            <a:pPr eaLnBrk="1" hangingPunct="1"/>
            <a:r>
              <a:rPr lang="en-US" smtClean="0"/>
              <a:t>Consistent and inclusive communication (includes policies and procedures)</a:t>
            </a:r>
          </a:p>
          <a:p>
            <a:pPr eaLnBrk="1" hangingPunct="1"/>
            <a:r>
              <a:rPr lang="en-US" smtClean="0"/>
              <a:t>Commitment  </a:t>
            </a:r>
          </a:p>
        </p:txBody>
      </p:sp>
      <p:pic>
        <p:nvPicPr>
          <p:cNvPr id="107525" name="Picture 4"/>
          <p:cNvPicPr>
            <a:picLocks noChangeAspect="1" noChangeArrowheads="1"/>
          </p:cNvPicPr>
          <p:nvPr/>
        </p:nvPicPr>
        <p:blipFill>
          <a:blip r:embed="rId3"/>
          <a:srcRect/>
          <a:stretch>
            <a:fillRect/>
          </a:stretch>
        </p:blipFill>
        <p:spPr bwMode="auto">
          <a:xfrm>
            <a:off x="7010400" y="1981200"/>
            <a:ext cx="1931988" cy="3581400"/>
          </a:xfrm>
          <a:prstGeom prst="rect">
            <a:avLst/>
          </a:prstGeom>
          <a:noFill/>
          <a:ln w="9525">
            <a:noFill/>
            <a:miter lim="800000"/>
            <a:headEnd/>
            <a:tailEnd/>
          </a:ln>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7650" name="Slide Number Placeholder 5"/>
          <p:cNvSpPr>
            <a:spLocks noGrp="1"/>
          </p:cNvSpPr>
          <p:nvPr>
            <p:ph type="sldNum" sz="quarter" idx="12"/>
          </p:nvPr>
        </p:nvSpPr>
        <p:spPr>
          <a:noFill/>
        </p:spPr>
        <p:txBody>
          <a:bodyPr/>
          <a:lstStyle/>
          <a:p>
            <a:fld id="{858AB397-FED4-4D35-9DAB-29EBA8026CF8}" type="slidenum">
              <a:rPr lang="en-US" smtClean="0"/>
              <a:pPr/>
              <a:t>5</a:t>
            </a:fld>
            <a:endParaRPr lang="en-US" smtClean="0"/>
          </a:p>
        </p:txBody>
      </p:sp>
      <p:sp>
        <p:nvSpPr>
          <p:cNvPr id="27651" name="Rectangle 2"/>
          <p:cNvSpPr>
            <a:spLocks noGrp="1" noChangeArrowheads="1"/>
          </p:cNvSpPr>
          <p:nvPr>
            <p:ph type="ctrTitle"/>
          </p:nvPr>
        </p:nvSpPr>
        <p:spPr>
          <a:xfrm>
            <a:off x="685800" y="457200"/>
            <a:ext cx="7772400" cy="1219200"/>
          </a:xfrm>
        </p:spPr>
        <p:txBody>
          <a:bodyPr/>
          <a:lstStyle/>
          <a:p>
            <a:pPr eaLnBrk="1" hangingPunct="1"/>
            <a:r>
              <a:rPr lang="en-US" smtClean="0"/>
              <a:t>What is Supervision?</a:t>
            </a:r>
          </a:p>
        </p:txBody>
      </p:sp>
      <p:sp>
        <p:nvSpPr>
          <p:cNvPr id="201731" name="Rectangle 3"/>
          <p:cNvSpPr>
            <a:spLocks noGrp="1" noChangeArrowheads="1"/>
          </p:cNvSpPr>
          <p:nvPr>
            <p:ph type="subTitle" idx="1"/>
          </p:nvPr>
        </p:nvSpPr>
        <p:spPr>
          <a:xfrm>
            <a:off x="838200" y="1828800"/>
            <a:ext cx="7315200" cy="4267200"/>
          </a:xfrm>
        </p:spPr>
        <p:txBody>
          <a:bodyPr/>
          <a:lstStyle/>
          <a:p>
            <a:pPr eaLnBrk="1" hangingPunct="1">
              <a:lnSpc>
                <a:spcPct val="90000"/>
              </a:lnSpc>
            </a:pPr>
            <a:r>
              <a:rPr lang="en-US" sz="2800" smtClean="0"/>
              <a:t>“Supervision includes, but is not limited to, formal and informal observation and interaction in the areas of: direct patient contact, evaluation and documentation, treatment planning, supervision, participation in interdisciplinary didactic sessions, team involvement, participation in training sessions, and staff relationships.” </a:t>
            </a:r>
          </a:p>
          <a:p>
            <a:pPr eaLnBrk="1" hangingPunct="1">
              <a:lnSpc>
                <a:spcPct val="90000"/>
              </a:lnSpc>
            </a:pPr>
            <a:r>
              <a:rPr lang="en-US" sz="2800" smtClean="0"/>
              <a:t>	</a:t>
            </a:r>
            <a:r>
              <a:rPr lang="en-US" sz="2400" smtClean="0"/>
              <a:t>-The AMTA </a:t>
            </a:r>
            <a:r>
              <a:rPr lang="en-US" sz="2400" i="1" smtClean="0"/>
              <a:t>National Roster Internship Guidelines</a:t>
            </a:r>
            <a:endParaRPr lang="en-US" sz="2400" smtClean="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1731">
                                            <p:txEl>
                                              <p:pRg st="0" end="0"/>
                                            </p:txEl>
                                          </p:spTgt>
                                        </p:tgtEl>
                                        <p:attrNameLst>
                                          <p:attrName>style.visibility</p:attrName>
                                        </p:attrNameLst>
                                      </p:cBhvr>
                                      <p:to>
                                        <p:strVal val="visible"/>
                                      </p:to>
                                    </p:set>
                                    <p:anim calcmode="lin" valueType="num">
                                      <p:cBhvr additive="base">
                                        <p:cTn id="7" dur="500" fill="hold"/>
                                        <p:tgtEl>
                                          <p:spTgt spid="2017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17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1731">
                                            <p:txEl>
                                              <p:pRg st="1" end="1"/>
                                            </p:txEl>
                                          </p:spTgt>
                                        </p:tgtEl>
                                        <p:attrNameLst>
                                          <p:attrName>style.visibility</p:attrName>
                                        </p:attrNameLst>
                                      </p:cBhvr>
                                      <p:to>
                                        <p:strVal val="visible"/>
                                      </p:to>
                                    </p:set>
                                    <p:anim calcmode="lin" valueType="num">
                                      <p:cBhvr additive="base">
                                        <p:cTn id="13" dur="500" fill="hold"/>
                                        <p:tgtEl>
                                          <p:spTgt spid="2017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173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09570" name="Slide Number Placeholder 6"/>
          <p:cNvSpPr>
            <a:spLocks noGrp="1"/>
          </p:cNvSpPr>
          <p:nvPr>
            <p:ph type="sldNum" sz="quarter" idx="12"/>
          </p:nvPr>
        </p:nvSpPr>
        <p:spPr>
          <a:noFill/>
        </p:spPr>
        <p:txBody>
          <a:bodyPr/>
          <a:lstStyle/>
          <a:p>
            <a:fld id="{86F6B6CE-CE25-4028-9752-0A39D5B76E61}" type="slidenum">
              <a:rPr lang="en-US" smtClean="0"/>
              <a:pPr/>
              <a:t>50</a:t>
            </a:fld>
            <a:endParaRPr lang="en-US" smtClean="0"/>
          </a:p>
        </p:txBody>
      </p:sp>
      <p:sp>
        <p:nvSpPr>
          <p:cNvPr id="109571" name="Rectangle 2"/>
          <p:cNvSpPr>
            <a:spLocks noGrp="1" noChangeArrowheads="1"/>
          </p:cNvSpPr>
          <p:nvPr>
            <p:ph type="title"/>
          </p:nvPr>
        </p:nvSpPr>
        <p:spPr>
          <a:xfrm>
            <a:off x="1219200" y="381000"/>
            <a:ext cx="6400800" cy="914400"/>
          </a:xfrm>
        </p:spPr>
        <p:txBody>
          <a:bodyPr/>
          <a:lstStyle/>
          <a:p>
            <a:pPr eaLnBrk="1" hangingPunct="1"/>
            <a:r>
              <a:rPr lang="en-US" smtClean="0"/>
              <a:t>Interventions</a:t>
            </a:r>
          </a:p>
        </p:txBody>
      </p:sp>
      <p:sp>
        <p:nvSpPr>
          <p:cNvPr id="109572" name="Rectangle 3"/>
          <p:cNvSpPr>
            <a:spLocks noGrp="1" noChangeArrowheads="1"/>
          </p:cNvSpPr>
          <p:nvPr>
            <p:ph type="body" sz="half" idx="1"/>
          </p:nvPr>
        </p:nvSpPr>
        <p:spPr>
          <a:xfrm>
            <a:off x="457200" y="1371600"/>
            <a:ext cx="4191000" cy="4724400"/>
          </a:xfrm>
        </p:spPr>
        <p:txBody>
          <a:bodyPr/>
          <a:lstStyle/>
          <a:p>
            <a:pPr eaLnBrk="1" hangingPunct="1"/>
            <a:r>
              <a:rPr lang="en-US" smtClean="0"/>
              <a:t>Verbal discussion</a:t>
            </a:r>
          </a:p>
          <a:p>
            <a:pPr eaLnBrk="1" hangingPunct="1"/>
            <a:r>
              <a:rPr lang="en-US" smtClean="0"/>
              <a:t>Set structured time lines</a:t>
            </a:r>
          </a:p>
          <a:p>
            <a:pPr eaLnBrk="1" hangingPunct="1"/>
            <a:r>
              <a:rPr lang="en-US" smtClean="0"/>
              <a:t>Suggestions</a:t>
            </a:r>
          </a:p>
          <a:p>
            <a:pPr eaLnBrk="1" hangingPunct="1"/>
            <a:r>
              <a:rPr lang="en-US" smtClean="0"/>
              <a:t>Homework</a:t>
            </a:r>
          </a:p>
          <a:p>
            <a:pPr eaLnBrk="1" hangingPunct="1"/>
            <a:r>
              <a:rPr lang="en-US" smtClean="0"/>
              <a:t>Teaching</a:t>
            </a:r>
          </a:p>
          <a:p>
            <a:pPr eaLnBrk="1" hangingPunct="1"/>
            <a:r>
              <a:rPr lang="en-US" smtClean="0"/>
              <a:t>Coaching</a:t>
            </a:r>
          </a:p>
          <a:p>
            <a:pPr eaLnBrk="1" hangingPunct="1"/>
            <a:r>
              <a:rPr lang="en-US" smtClean="0"/>
              <a:t>Modeling</a:t>
            </a:r>
          </a:p>
          <a:p>
            <a:pPr eaLnBrk="1" hangingPunct="1"/>
            <a:r>
              <a:rPr lang="en-US" smtClean="0"/>
              <a:t>observation</a:t>
            </a:r>
          </a:p>
        </p:txBody>
      </p:sp>
      <p:sp>
        <p:nvSpPr>
          <p:cNvPr id="109573" name="Rectangle 4"/>
          <p:cNvSpPr>
            <a:spLocks noGrp="1" noChangeArrowheads="1"/>
          </p:cNvSpPr>
          <p:nvPr>
            <p:ph type="body" sz="half" idx="2"/>
          </p:nvPr>
        </p:nvSpPr>
        <p:spPr>
          <a:xfrm>
            <a:off x="4648200" y="3810000"/>
            <a:ext cx="3810000" cy="2362200"/>
          </a:xfrm>
        </p:spPr>
        <p:txBody>
          <a:bodyPr/>
          <a:lstStyle/>
          <a:p>
            <a:pPr eaLnBrk="1" hangingPunct="1"/>
            <a:r>
              <a:rPr lang="en-US" smtClean="0"/>
              <a:t>Role play</a:t>
            </a:r>
          </a:p>
          <a:p>
            <a:pPr eaLnBrk="1" hangingPunct="1"/>
            <a:r>
              <a:rPr lang="en-US" smtClean="0"/>
              <a:t>Music tasks</a:t>
            </a:r>
          </a:p>
          <a:p>
            <a:pPr eaLnBrk="1" hangingPunct="1"/>
            <a:r>
              <a:rPr lang="en-US" smtClean="0"/>
              <a:t>Receptive techniques</a:t>
            </a:r>
          </a:p>
          <a:p>
            <a:pPr eaLnBrk="1" hangingPunct="1"/>
            <a:endParaRPr lang="en-US" smtClean="0"/>
          </a:p>
        </p:txBody>
      </p:sp>
      <p:pic>
        <p:nvPicPr>
          <p:cNvPr id="109574" name="Picture 5"/>
          <p:cNvPicPr>
            <a:picLocks noChangeAspect="1" noChangeArrowheads="1"/>
          </p:cNvPicPr>
          <p:nvPr/>
        </p:nvPicPr>
        <p:blipFill>
          <a:blip r:embed="rId3"/>
          <a:srcRect/>
          <a:stretch>
            <a:fillRect/>
          </a:stretch>
        </p:blipFill>
        <p:spPr bwMode="auto">
          <a:xfrm>
            <a:off x="5715000" y="1524000"/>
            <a:ext cx="2408238" cy="1962150"/>
          </a:xfrm>
          <a:prstGeom prst="rect">
            <a:avLst/>
          </a:prstGeom>
          <a:noFill/>
          <a:ln w="9525">
            <a:noFill/>
            <a:miter lim="800000"/>
            <a:headEnd/>
            <a:tailEnd/>
          </a:ln>
        </p:spPr>
      </p:pic>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11618" name="Slide Number Placeholder 5"/>
          <p:cNvSpPr>
            <a:spLocks noGrp="1"/>
          </p:cNvSpPr>
          <p:nvPr>
            <p:ph type="sldNum" sz="quarter" idx="12"/>
          </p:nvPr>
        </p:nvSpPr>
        <p:spPr>
          <a:noFill/>
        </p:spPr>
        <p:txBody>
          <a:bodyPr/>
          <a:lstStyle/>
          <a:p>
            <a:fld id="{EDDAF23A-9D62-47A1-A5E4-109252F23A45}" type="slidenum">
              <a:rPr lang="en-US" smtClean="0"/>
              <a:pPr/>
              <a:t>51</a:t>
            </a:fld>
            <a:endParaRPr lang="en-US" smtClean="0"/>
          </a:p>
        </p:txBody>
      </p:sp>
      <p:sp>
        <p:nvSpPr>
          <p:cNvPr id="111619" name="Rectangle 2"/>
          <p:cNvSpPr>
            <a:spLocks noGrp="1" noChangeArrowheads="1"/>
          </p:cNvSpPr>
          <p:nvPr>
            <p:ph type="ctrTitle"/>
          </p:nvPr>
        </p:nvSpPr>
        <p:spPr>
          <a:xfrm>
            <a:off x="533400" y="609600"/>
            <a:ext cx="7772400" cy="1676400"/>
          </a:xfrm>
        </p:spPr>
        <p:txBody>
          <a:bodyPr/>
          <a:lstStyle/>
          <a:p>
            <a:pPr eaLnBrk="1" hangingPunct="1"/>
            <a:r>
              <a:rPr lang="en-US" sz="4000" smtClean="0"/>
              <a:t>When Challenges Arise…</a:t>
            </a:r>
            <a:br>
              <a:rPr lang="en-US" sz="4000" smtClean="0"/>
            </a:br>
            <a:r>
              <a:rPr lang="en-US" sz="4000" smtClean="0"/>
              <a:t>Creating TEAM</a:t>
            </a:r>
            <a:endParaRPr lang="en-US" sz="4800" smtClean="0"/>
          </a:p>
        </p:txBody>
      </p:sp>
      <p:pic>
        <p:nvPicPr>
          <p:cNvPr id="111620" name="Picture 3"/>
          <p:cNvPicPr>
            <a:picLocks noChangeAspect="1" noChangeArrowheads="1"/>
          </p:cNvPicPr>
          <p:nvPr/>
        </p:nvPicPr>
        <p:blipFill>
          <a:blip r:embed="rId2"/>
          <a:srcRect/>
          <a:stretch>
            <a:fillRect/>
          </a:stretch>
        </p:blipFill>
        <p:spPr bwMode="auto">
          <a:xfrm>
            <a:off x="990600" y="2590800"/>
            <a:ext cx="6781800" cy="3406775"/>
          </a:xfrm>
          <a:prstGeom prst="rect">
            <a:avLst/>
          </a:prstGeom>
          <a:noFill/>
          <a:ln w="9525">
            <a:noFill/>
            <a:miter lim="800000"/>
            <a:headEnd/>
            <a:tailEnd/>
          </a:ln>
        </p:spPr>
      </p:pic>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12642" name="Slide Number Placeholder 5"/>
          <p:cNvSpPr>
            <a:spLocks noGrp="1"/>
          </p:cNvSpPr>
          <p:nvPr>
            <p:ph type="sldNum" sz="quarter" idx="12"/>
          </p:nvPr>
        </p:nvSpPr>
        <p:spPr>
          <a:noFill/>
        </p:spPr>
        <p:txBody>
          <a:bodyPr/>
          <a:lstStyle/>
          <a:p>
            <a:fld id="{1EC7EA8A-1CD8-4B39-9172-E8B4E7C0B47D}" type="slidenum">
              <a:rPr lang="en-US" smtClean="0"/>
              <a:pPr/>
              <a:t>52</a:t>
            </a:fld>
            <a:endParaRPr lang="en-US" smtClean="0"/>
          </a:p>
        </p:txBody>
      </p:sp>
      <p:sp>
        <p:nvSpPr>
          <p:cNvPr id="112643" name="Rectangle 2"/>
          <p:cNvSpPr>
            <a:spLocks noGrp="1" noChangeArrowheads="1"/>
          </p:cNvSpPr>
          <p:nvPr>
            <p:ph type="title"/>
          </p:nvPr>
        </p:nvSpPr>
        <p:spPr>
          <a:xfrm>
            <a:off x="2797175" y="274638"/>
            <a:ext cx="3711575" cy="1143000"/>
          </a:xfrm>
        </p:spPr>
        <p:txBody>
          <a:bodyPr/>
          <a:lstStyle/>
          <a:p>
            <a:pPr eaLnBrk="1" hangingPunct="1"/>
            <a:r>
              <a:rPr lang="en-US" smtClean="0"/>
              <a:t>TEAM</a:t>
            </a:r>
          </a:p>
        </p:txBody>
      </p:sp>
      <p:sp>
        <p:nvSpPr>
          <p:cNvPr id="164867" name="Rectangle 3"/>
          <p:cNvSpPr>
            <a:spLocks noGrp="1" noChangeArrowheads="1"/>
          </p:cNvSpPr>
          <p:nvPr>
            <p:ph type="body" idx="1"/>
          </p:nvPr>
        </p:nvSpPr>
        <p:spPr>
          <a:xfrm>
            <a:off x="609600" y="2743200"/>
            <a:ext cx="7772400" cy="4114800"/>
          </a:xfrm>
        </p:spPr>
        <p:txBody>
          <a:bodyPr/>
          <a:lstStyle/>
          <a:p>
            <a:pPr eaLnBrk="1" hangingPunct="1"/>
            <a:r>
              <a:rPr lang="en-US" smtClean="0"/>
              <a:t>Defining TEAM</a:t>
            </a:r>
          </a:p>
          <a:p>
            <a:pPr lvl="2" eaLnBrk="1" hangingPunct="1"/>
            <a:r>
              <a:rPr lang="en-US" b="1" smtClean="0"/>
              <a:t>Relationship between one or more entities</a:t>
            </a:r>
          </a:p>
          <a:p>
            <a:pPr lvl="2" eaLnBrk="1" hangingPunct="1"/>
            <a:r>
              <a:rPr lang="en-US" b="1" smtClean="0"/>
              <a:t>Relationship that links stakeholders</a:t>
            </a:r>
          </a:p>
          <a:p>
            <a:pPr lvl="2" eaLnBrk="1" hangingPunct="1"/>
            <a:r>
              <a:rPr lang="en-US" b="1" smtClean="0"/>
              <a:t>Results from the relationships of the whole are greater than the individuals separately</a:t>
            </a:r>
          </a:p>
          <a:p>
            <a:pPr lvl="2" eaLnBrk="1" hangingPunct="1"/>
            <a:r>
              <a:rPr lang="en-US" b="1" smtClean="0"/>
              <a:t>Relationships exist within a bounded structure</a:t>
            </a:r>
          </a:p>
          <a:p>
            <a:pPr lvl="2" eaLnBrk="1" hangingPunct="1">
              <a:buFontTx/>
              <a:buNone/>
            </a:pPr>
            <a:r>
              <a:rPr lang="en-US" smtClean="0"/>
              <a:t>(Longoria, 2005).</a:t>
            </a:r>
          </a:p>
          <a:p>
            <a:pPr eaLnBrk="1" hangingPunct="1"/>
            <a:endParaRPr lang="en-US" smtClean="0"/>
          </a:p>
        </p:txBody>
      </p:sp>
      <p:pic>
        <p:nvPicPr>
          <p:cNvPr id="112645" name="Picture 4"/>
          <p:cNvPicPr>
            <a:picLocks noChangeAspect="1" noChangeArrowheads="1"/>
          </p:cNvPicPr>
          <p:nvPr/>
        </p:nvPicPr>
        <p:blipFill>
          <a:blip r:embed="rId3"/>
          <a:srcRect/>
          <a:stretch>
            <a:fillRect/>
          </a:stretch>
        </p:blipFill>
        <p:spPr bwMode="auto">
          <a:xfrm>
            <a:off x="685800" y="152400"/>
            <a:ext cx="1884363" cy="1776413"/>
          </a:xfrm>
          <a:prstGeom prst="rect">
            <a:avLst/>
          </a:prstGeom>
          <a:noFill/>
          <a:ln w="9525">
            <a:noFill/>
            <a:miter lim="800000"/>
            <a:headEnd/>
            <a:tailEnd/>
          </a:ln>
        </p:spPr>
      </p:pic>
      <p:pic>
        <p:nvPicPr>
          <p:cNvPr id="112646" name="Picture 5"/>
          <p:cNvPicPr>
            <a:picLocks noChangeAspect="1" noChangeArrowheads="1"/>
          </p:cNvPicPr>
          <p:nvPr/>
        </p:nvPicPr>
        <p:blipFill>
          <a:blip r:embed="rId3"/>
          <a:srcRect/>
          <a:stretch>
            <a:fillRect/>
          </a:stretch>
        </p:blipFill>
        <p:spPr bwMode="auto">
          <a:xfrm>
            <a:off x="6705600" y="381000"/>
            <a:ext cx="1884363" cy="177641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64867">
                                            <p:txEl>
                                              <p:pRg st="0" end="0"/>
                                            </p:txEl>
                                          </p:spTgt>
                                        </p:tgtEl>
                                        <p:attrNameLst>
                                          <p:attrName>style.visibility</p:attrName>
                                        </p:attrNameLst>
                                      </p:cBhvr>
                                      <p:to>
                                        <p:strVal val="visible"/>
                                      </p:to>
                                    </p:set>
                                    <p:animEffect transition="in" filter="slide(fromBottom)">
                                      <p:cBhvr>
                                        <p:cTn id="7" dur="1000"/>
                                        <p:tgtEl>
                                          <p:spTgt spid="164867">
                                            <p:txEl>
                                              <p:pRg st="0" end="0"/>
                                            </p:txEl>
                                          </p:spTgt>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64867">
                                            <p:txEl>
                                              <p:pRg st="1" end="1"/>
                                            </p:txEl>
                                          </p:spTgt>
                                        </p:tgtEl>
                                        <p:attrNameLst>
                                          <p:attrName>style.visibility</p:attrName>
                                        </p:attrNameLst>
                                      </p:cBhvr>
                                      <p:to>
                                        <p:strVal val="visible"/>
                                      </p:to>
                                    </p:set>
                                    <p:animEffect transition="in" filter="slide(fromBottom)">
                                      <p:cBhvr>
                                        <p:cTn id="10" dur="1000"/>
                                        <p:tgtEl>
                                          <p:spTgt spid="164867">
                                            <p:txEl>
                                              <p:pRg st="1" end="1"/>
                                            </p:txEl>
                                          </p:spTgt>
                                        </p:tgtEl>
                                      </p:cBhvr>
                                    </p:animEffect>
                                  </p:childTnLst>
                                </p:cTn>
                              </p:par>
                              <p:par>
                                <p:cTn id="11" presetID="12" presetClass="entr" presetSubtype="4" fill="hold" grpId="0" nodeType="withEffect">
                                  <p:stCondLst>
                                    <p:cond delay="0"/>
                                  </p:stCondLst>
                                  <p:childTnLst>
                                    <p:set>
                                      <p:cBhvr>
                                        <p:cTn id="12" dur="1" fill="hold">
                                          <p:stCondLst>
                                            <p:cond delay="0"/>
                                          </p:stCondLst>
                                        </p:cTn>
                                        <p:tgtEl>
                                          <p:spTgt spid="164867">
                                            <p:txEl>
                                              <p:pRg st="2" end="2"/>
                                            </p:txEl>
                                          </p:spTgt>
                                        </p:tgtEl>
                                        <p:attrNameLst>
                                          <p:attrName>style.visibility</p:attrName>
                                        </p:attrNameLst>
                                      </p:cBhvr>
                                      <p:to>
                                        <p:strVal val="visible"/>
                                      </p:to>
                                    </p:set>
                                    <p:animEffect transition="in" filter="slide(fromBottom)">
                                      <p:cBhvr>
                                        <p:cTn id="13" dur="1000"/>
                                        <p:tgtEl>
                                          <p:spTgt spid="164867">
                                            <p:txEl>
                                              <p:pRg st="2" end="2"/>
                                            </p:txEl>
                                          </p:spTgt>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164867">
                                            <p:txEl>
                                              <p:pRg st="3" end="3"/>
                                            </p:txEl>
                                          </p:spTgt>
                                        </p:tgtEl>
                                        <p:attrNameLst>
                                          <p:attrName>style.visibility</p:attrName>
                                        </p:attrNameLst>
                                      </p:cBhvr>
                                      <p:to>
                                        <p:strVal val="visible"/>
                                      </p:to>
                                    </p:set>
                                    <p:animEffect transition="in" filter="slide(fromBottom)">
                                      <p:cBhvr>
                                        <p:cTn id="16" dur="1000"/>
                                        <p:tgtEl>
                                          <p:spTgt spid="164867">
                                            <p:txEl>
                                              <p:pRg st="3" end="3"/>
                                            </p:txEl>
                                          </p:spTgt>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164867">
                                            <p:txEl>
                                              <p:pRg st="4" end="4"/>
                                            </p:txEl>
                                          </p:spTgt>
                                        </p:tgtEl>
                                        <p:attrNameLst>
                                          <p:attrName>style.visibility</p:attrName>
                                        </p:attrNameLst>
                                      </p:cBhvr>
                                      <p:to>
                                        <p:strVal val="visible"/>
                                      </p:to>
                                    </p:set>
                                    <p:animEffect transition="in" filter="slide(fromBottom)">
                                      <p:cBhvr>
                                        <p:cTn id="19" dur="1000"/>
                                        <p:tgtEl>
                                          <p:spTgt spid="164867">
                                            <p:txEl>
                                              <p:pRg st="4" end="4"/>
                                            </p:txEl>
                                          </p:spTgt>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164867">
                                            <p:txEl>
                                              <p:pRg st="5" end="5"/>
                                            </p:txEl>
                                          </p:spTgt>
                                        </p:tgtEl>
                                        <p:attrNameLst>
                                          <p:attrName>style.visibility</p:attrName>
                                        </p:attrNameLst>
                                      </p:cBhvr>
                                      <p:to>
                                        <p:strVal val="visible"/>
                                      </p:to>
                                    </p:set>
                                    <p:animEffect transition="in" filter="slide(fromBottom)">
                                      <p:cBhvr>
                                        <p:cTn id="22" dur="1000"/>
                                        <p:tgtEl>
                                          <p:spTgt spid="1648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7"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14690" name="Slide Number Placeholder 5"/>
          <p:cNvSpPr>
            <a:spLocks noGrp="1"/>
          </p:cNvSpPr>
          <p:nvPr>
            <p:ph type="sldNum" sz="quarter" idx="12"/>
          </p:nvPr>
        </p:nvSpPr>
        <p:spPr>
          <a:noFill/>
        </p:spPr>
        <p:txBody>
          <a:bodyPr/>
          <a:lstStyle/>
          <a:p>
            <a:fld id="{1D467955-32E0-4C45-A972-73F4CBEB03F3}" type="slidenum">
              <a:rPr lang="en-US" smtClean="0"/>
              <a:pPr/>
              <a:t>53</a:t>
            </a:fld>
            <a:endParaRPr lang="en-US" smtClean="0"/>
          </a:p>
        </p:txBody>
      </p:sp>
      <p:sp>
        <p:nvSpPr>
          <p:cNvPr id="114691" name="Rectangle 2"/>
          <p:cNvSpPr>
            <a:spLocks noGrp="1" noChangeArrowheads="1"/>
          </p:cNvSpPr>
          <p:nvPr>
            <p:ph type="title"/>
          </p:nvPr>
        </p:nvSpPr>
        <p:spPr/>
        <p:txBody>
          <a:bodyPr/>
          <a:lstStyle/>
          <a:p>
            <a:pPr eaLnBrk="1" hangingPunct="1"/>
            <a:r>
              <a:rPr lang="en-US" smtClean="0"/>
              <a:t>Type-Watching</a:t>
            </a:r>
          </a:p>
        </p:txBody>
      </p:sp>
      <p:sp>
        <p:nvSpPr>
          <p:cNvPr id="114692" name="Rectangle 3"/>
          <p:cNvSpPr>
            <a:spLocks noGrp="1" noChangeArrowheads="1"/>
          </p:cNvSpPr>
          <p:nvPr>
            <p:ph type="body" idx="1"/>
          </p:nvPr>
        </p:nvSpPr>
        <p:spPr>
          <a:xfrm>
            <a:off x="685800" y="1981200"/>
            <a:ext cx="5334000" cy="4495800"/>
          </a:xfrm>
        </p:spPr>
        <p:txBody>
          <a:bodyPr/>
          <a:lstStyle/>
          <a:p>
            <a:pPr eaLnBrk="1" hangingPunct="1"/>
            <a:r>
              <a:rPr lang="en-US" smtClean="0"/>
              <a:t>One strategy for building a TEAM</a:t>
            </a:r>
          </a:p>
          <a:p>
            <a:pPr eaLnBrk="1" hangingPunct="1"/>
            <a:r>
              <a:rPr lang="en-US" smtClean="0"/>
              <a:t>Extrovert - Introvert</a:t>
            </a:r>
          </a:p>
          <a:p>
            <a:pPr eaLnBrk="1" hangingPunct="1"/>
            <a:r>
              <a:rPr lang="en-US" smtClean="0"/>
              <a:t>Sensing – Intuition</a:t>
            </a:r>
          </a:p>
          <a:p>
            <a:pPr eaLnBrk="1" hangingPunct="1"/>
            <a:r>
              <a:rPr lang="en-US" smtClean="0"/>
              <a:t>Thinking – Feeling</a:t>
            </a:r>
          </a:p>
          <a:p>
            <a:pPr eaLnBrk="1" hangingPunct="1"/>
            <a:r>
              <a:rPr lang="en-US" smtClean="0"/>
              <a:t>Judging - Perceiving</a:t>
            </a:r>
            <a:endParaRPr lang="en-US" b="1" smtClean="0">
              <a:latin typeface="Times" pitchFamily="18" charset="0"/>
            </a:endParaRPr>
          </a:p>
          <a:p>
            <a:pPr eaLnBrk="1" hangingPunct="1"/>
            <a:endParaRPr lang="en-US" smtClean="0"/>
          </a:p>
        </p:txBody>
      </p:sp>
      <p:pic>
        <p:nvPicPr>
          <p:cNvPr id="114693" name="Picture 4"/>
          <p:cNvPicPr>
            <a:picLocks noChangeAspect="1" noChangeArrowheads="1"/>
          </p:cNvPicPr>
          <p:nvPr/>
        </p:nvPicPr>
        <p:blipFill>
          <a:blip r:embed="rId3"/>
          <a:srcRect/>
          <a:stretch>
            <a:fillRect/>
          </a:stretch>
        </p:blipFill>
        <p:spPr bwMode="auto">
          <a:xfrm>
            <a:off x="6096000" y="2743200"/>
            <a:ext cx="2867025" cy="2627313"/>
          </a:xfrm>
          <a:prstGeom prst="rect">
            <a:avLst/>
          </a:prstGeom>
          <a:noFill/>
          <a:ln w="9525">
            <a:noFill/>
            <a:miter lim="800000"/>
            <a:headEnd/>
            <a:tailEnd/>
          </a:ln>
        </p:spPr>
      </p:pic>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16738" name="Slide Number Placeholder 3"/>
          <p:cNvSpPr>
            <a:spLocks noGrp="1"/>
          </p:cNvSpPr>
          <p:nvPr>
            <p:ph type="sldNum" sz="quarter" idx="12"/>
          </p:nvPr>
        </p:nvSpPr>
        <p:spPr>
          <a:noFill/>
        </p:spPr>
        <p:txBody>
          <a:bodyPr/>
          <a:lstStyle/>
          <a:p>
            <a:fld id="{976816D2-2DAB-48D9-B72B-183280E4A3F0}" type="slidenum">
              <a:rPr lang="en-US" smtClean="0"/>
              <a:pPr/>
              <a:t>54</a:t>
            </a:fld>
            <a:endParaRPr lang="en-US" smtClean="0"/>
          </a:p>
        </p:txBody>
      </p:sp>
      <p:sp>
        <p:nvSpPr>
          <p:cNvPr id="2" name="Title 1"/>
          <p:cNvSpPr>
            <a:spLocks noGrp="1"/>
          </p:cNvSpPr>
          <p:nvPr>
            <p:ph type="ctrTitle" idx="4294967295"/>
          </p:nvPr>
        </p:nvSpPr>
        <p:spPr>
          <a:xfrm>
            <a:off x="685800" y="1752601"/>
            <a:ext cx="7772400" cy="1829761"/>
          </a:xfrm>
        </p:spPr>
        <p:txBody>
          <a:bodyPr anchor="b">
            <a:normAutofit/>
            <a:scene3d>
              <a:camera prst="orthographicFront"/>
              <a:lightRig rig="soft" dir="t"/>
            </a:scene3d>
            <a:sp3d prstMaterial="softEdge">
              <a:bevelT w="25400" h="25400"/>
            </a:sp3d>
          </a:bodyPr>
          <a:lstStyle/>
          <a:p>
            <a:pPr algn="r" eaLnBrk="1" fontAlgn="auto" hangingPunct="1">
              <a:spcAft>
                <a:spcPts val="0"/>
              </a:spcAft>
              <a:defRPr/>
            </a:pPr>
            <a:r>
              <a:rPr lang="en-US" sz="4800" b="1" kern="1200" dirty="0">
                <a:effectLst>
                  <a:outerShdw blurRad="31750" dist="25400" dir="5400000" algn="tl" rotWithShape="0">
                    <a:srgbClr val="000000">
                      <a:alpha val="25000"/>
                    </a:srgbClr>
                  </a:outerShdw>
                </a:effectLst>
              </a:rPr>
              <a:t>Stages of Internship</a:t>
            </a:r>
          </a:p>
        </p:txBody>
      </p:sp>
      <p:sp>
        <p:nvSpPr>
          <p:cNvPr id="116740" name="Subtitle 2"/>
          <p:cNvSpPr>
            <a:spLocks noGrp="1"/>
          </p:cNvSpPr>
          <p:nvPr>
            <p:ph type="subTitle" idx="4294967295"/>
          </p:nvPr>
        </p:nvSpPr>
        <p:spPr>
          <a:xfrm>
            <a:off x="685800" y="3730625"/>
            <a:ext cx="7772400" cy="1200150"/>
          </a:xfrm>
        </p:spPr>
        <p:txBody>
          <a:bodyPr lIns="45720" rIns="45720"/>
          <a:lstStyle/>
          <a:p>
            <a:pPr marL="0" indent="0" algn="r" eaLnBrk="1" hangingPunct="1">
              <a:buFontTx/>
              <a:buNone/>
            </a:pPr>
            <a:r>
              <a:rPr lang="en-US" smtClean="0">
                <a:solidFill>
                  <a:schemeClr val="tx2"/>
                </a:solidFill>
              </a:rPr>
              <a:t>How does supervision </a:t>
            </a:r>
          </a:p>
          <a:p>
            <a:pPr marL="0" indent="0" algn="r" eaLnBrk="1" hangingPunct="1">
              <a:buFontTx/>
              <a:buNone/>
            </a:pPr>
            <a:r>
              <a:rPr lang="en-US" smtClean="0">
                <a:solidFill>
                  <a:schemeClr val="tx2"/>
                </a:solidFill>
              </a:rPr>
              <a:t>change by stage? </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18786" name="Slide Number Placeholder 3"/>
          <p:cNvSpPr>
            <a:spLocks noGrp="1"/>
          </p:cNvSpPr>
          <p:nvPr>
            <p:ph type="sldNum" sz="quarter" idx="12"/>
          </p:nvPr>
        </p:nvSpPr>
        <p:spPr>
          <a:noFill/>
        </p:spPr>
        <p:txBody>
          <a:bodyPr/>
          <a:lstStyle/>
          <a:p>
            <a:fld id="{05CDDF93-2439-48CF-9E14-AE382DCB3290}" type="slidenum">
              <a:rPr lang="en-US" smtClean="0"/>
              <a:pPr/>
              <a:t>55</a:t>
            </a:fld>
            <a:endParaRPr lang="en-US" smtClean="0"/>
          </a:p>
        </p:txBody>
      </p:sp>
      <p:sp>
        <p:nvSpPr>
          <p:cNvPr id="3" name="Title 2"/>
          <p:cNvSpPr>
            <a:spLocks noGrp="1"/>
          </p:cNvSpPr>
          <p:nvPr>
            <p:ph type="title" idx="4294967295"/>
          </p:nvPr>
        </p:nvSpPr>
        <p:spPr>
          <a:xfrm>
            <a:off x="457200" y="304800"/>
            <a:ext cx="8229600" cy="1143000"/>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100" b="1" kern="1200" dirty="0">
                <a:effectLst>
                  <a:outerShdw blurRad="31750" dist="25400" dir="5400000" algn="tl" rotWithShape="0">
                    <a:srgbClr val="000000">
                      <a:alpha val="25000"/>
                    </a:srgbClr>
                  </a:outerShdw>
                </a:effectLst>
              </a:rPr>
              <a:t>Orientation Stage:  </a:t>
            </a:r>
            <a:r>
              <a:rPr lang="en-US" sz="2800" b="1" kern="1200" dirty="0">
                <a:effectLst>
                  <a:outerShdw blurRad="31750" dist="25400" dir="5400000" algn="tl" rotWithShape="0">
                    <a:srgbClr val="000000">
                      <a:alpha val="25000"/>
                    </a:srgbClr>
                  </a:outerShdw>
                </a:effectLst>
              </a:rPr>
              <a:t>first</a:t>
            </a:r>
            <a:r>
              <a:rPr lang="en-US" sz="4100" b="1" kern="1200" dirty="0">
                <a:effectLst>
                  <a:outerShdw blurRad="31750" dist="25400" dir="5400000" algn="tl" rotWithShape="0">
                    <a:srgbClr val="000000">
                      <a:alpha val="25000"/>
                    </a:srgbClr>
                  </a:outerShdw>
                </a:effectLst>
              </a:rPr>
              <a:t> </a:t>
            </a:r>
            <a:r>
              <a:rPr lang="en-US" sz="2800" b="1" kern="1200" dirty="0">
                <a:effectLst>
                  <a:outerShdw blurRad="31750" dist="25400" dir="5400000" algn="tl" rotWithShape="0">
                    <a:srgbClr val="000000">
                      <a:alpha val="25000"/>
                    </a:srgbClr>
                  </a:outerShdw>
                </a:effectLst>
              </a:rPr>
              <a:t>3 weeks</a:t>
            </a:r>
          </a:p>
        </p:txBody>
      </p:sp>
      <p:sp>
        <p:nvSpPr>
          <p:cNvPr id="118788" name="Content Placeholder 3"/>
          <p:cNvSpPr>
            <a:spLocks noGrp="1"/>
          </p:cNvSpPr>
          <p:nvPr>
            <p:ph idx="4294967295"/>
          </p:nvPr>
        </p:nvSpPr>
        <p:spPr/>
        <p:txBody>
          <a:bodyPr/>
          <a:lstStyle/>
          <a:p>
            <a:pPr marL="365125" indent="-255588" eaLnBrk="1" hangingPunct="1"/>
            <a:endParaRPr lang="en-US" sz="4300" i="1" smtClean="0"/>
          </a:p>
          <a:p>
            <a:pPr marL="365125" indent="-255588" eaLnBrk="1" hangingPunct="1"/>
            <a:r>
              <a:rPr lang="en-US" sz="4300" i="1" smtClean="0"/>
              <a:t>Interns</a:t>
            </a:r>
            <a:r>
              <a:rPr lang="en-US" sz="4300" smtClean="0"/>
              <a:t>: What do you need? </a:t>
            </a:r>
          </a:p>
          <a:p>
            <a:pPr marL="365125" indent="-255588" eaLnBrk="1" hangingPunct="1"/>
            <a:endParaRPr lang="en-US" sz="4300" smtClean="0"/>
          </a:p>
          <a:p>
            <a:pPr marL="365125" indent="-255588" eaLnBrk="1" hangingPunct="1"/>
            <a:endParaRPr lang="en-US" sz="4300" smtClean="0"/>
          </a:p>
          <a:p>
            <a:pPr marL="365125" indent="-255588" eaLnBrk="1" hangingPunct="1"/>
            <a:r>
              <a:rPr lang="en-US" sz="4300" i="1" smtClean="0"/>
              <a:t>Supervisors</a:t>
            </a:r>
            <a:r>
              <a:rPr lang="en-US" sz="4300" smtClean="0"/>
              <a:t>: What do you provide as a result? </a:t>
            </a:r>
          </a:p>
          <a:p>
            <a:pPr marL="365125" indent="-255588" eaLnBrk="1" hangingPunct="1"/>
            <a:endParaRPr lang="en-US" sz="4300" smtClean="0"/>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20834" name="Slide Number Placeholder 3"/>
          <p:cNvSpPr>
            <a:spLocks noGrp="1"/>
          </p:cNvSpPr>
          <p:nvPr>
            <p:ph type="sldNum" sz="quarter" idx="12"/>
          </p:nvPr>
        </p:nvSpPr>
        <p:spPr>
          <a:noFill/>
        </p:spPr>
        <p:txBody>
          <a:bodyPr/>
          <a:lstStyle/>
          <a:p>
            <a:fld id="{A81A53F7-E0D1-4D25-AC04-C68DFC10C298}" type="slidenum">
              <a:rPr lang="en-US" smtClean="0"/>
              <a:pPr/>
              <a:t>56</a:t>
            </a:fld>
            <a:endParaRPr lang="en-US" smtClean="0"/>
          </a:p>
        </p:txBody>
      </p:sp>
      <p:sp>
        <p:nvSpPr>
          <p:cNvPr id="3" name="Title 2"/>
          <p:cNvSpPr>
            <a:spLocks noGrp="1"/>
          </p:cNvSpPr>
          <p:nvPr>
            <p:ph type="title" idx="4294967295"/>
          </p:nvPr>
        </p:nvSpPr>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100" b="1" kern="1200" dirty="0">
                <a:effectLst>
                  <a:outerShdw blurRad="31750" dist="25400" dir="5400000" algn="tl" rotWithShape="0">
                    <a:srgbClr val="000000">
                      <a:alpha val="25000"/>
                    </a:srgbClr>
                  </a:outerShdw>
                </a:effectLst>
              </a:rPr>
              <a:t>Learning Stage:  </a:t>
            </a:r>
            <a:r>
              <a:rPr lang="en-US" sz="2800" b="1" kern="1200" dirty="0">
                <a:effectLst>
                  <a:outerShdw blurRad="31750" dist="25400" dir="5400000" algn="tl" rotWithShape="0">
                    <a:srgbClr val="000000">
                      <a:alpha val="25000"/>
                    </a:srgbClr>
                  </a:outerShdw>
                </a:effectLst>
              </a:rPr>
              <a:t>Months 2-3</a:t>
            </a:r>
          </a:p>
        </p:txBody>
      </p:sp>
      <p:sp>
        <p:nvSpPr>
          <p:cNvPr id="120836" name="Content Placeholder 3"/>
          <p:cNvSpPr>
            <a:spLocks noGrp="1"/>
          </p:cNvSpPr>
          <p:nvPr>
            <p:ph idx="4294967295"/>
          </p:nvPr>
        </p:nvSpPr>
        <p:spPr/>
        <p:txBody>
          <a:bodyPr/>
          <a:lstStyle/>
          <a:p>
            <a:pPr marL="365125" indent="-255588" eaLnBrk="1" hangingPunct="1"/>
            <a:endParaRPr lang="en-US" sz="4300" i="1" smtClean="0"/>
          </a:p>
          <a:p>
            <a:pPr marL="365125" indent="-255588" eaLnBrk="1" hangingPunct="1"/>
            <a:r>
              <a:rPr lang="en-US" sz="4300" i="1" smtClean="0"/>
              <a:t>Interns</a:t>
            </a:r>
            <a:r>
              <a:rPr lang="en-US" sz="4300" smtClean="0"/>
              <a:t>: What do you need? </a:t>
            </a:r>
          </a:p>
          <a:p>
            <a:pPr marL="365125" indent="-255588" eaLnBrk="1" hangingPunct="1"/>
            <a:endParaRPr lang="en-US" sz="4300" smtClean="0"/>
          </a:p>
          <a:p>
            <a:pPr marL="365125" indent="-255588" eaLnBrk="1" hangingPunct="1"/>
            <a:endParaRPr lang="en-US" sz="4300" smtClean="0"/>
          </a:p>
          <a:p>
            <a:pPr marL="365125" indent="-255588" eaLnBrk="1" hangingPunct="1"/>
            <a:r>
              <a:rPr lang="en-US" sz="4300" i="1" smtClean="0"/>
              <a:t>Supervisors</a:t>
            </a:r>
            <a:r>
              <a:rPr lang="en-US" sz="4300" smtClean="0"/>
              <a:t>: What do you provide as a result? </a:t>
            </a:r>
          </a:p>
          <a:p>
            <a:pPr marL="365125" indent="-255588" eaLnBrk="1" hangingPunct="1"/>
            <a:endParaRPr lang="en-US" sz="4300" smtClean="0"/>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22882" name="Slide Number Placeholder 3"/>
          <p:cNvSpPr>
            <a:spLocks noGrp="1"/>
          </p:cNvSpPr>
          <p:nvPr>
            <p:ph type="sldNum" sz="quarter" idx="12"/>
          </p:nvPr>
        </p:nvSpPr>
        <p:spPr>
          <a:noFill/>
        </p:spPr>
        <p:txBody>
          <a:bodyPr/>
          <a:lstStyle/>
          <a:p>
            <a:fld id="{B8D3D7A9-E7C0-497E-A2C7-9FBF6400E195}" type="slidenum">
              <a:rPr lang="en-US" smtClean="0"/>
              <a:pPr/>
              <a:t>57</a:t>
            </a:fld>
            <a:endParaRPr lang="en-US" smtClean="0"/>
          </a:p>
        </p:txBody>
      </p:sp>
      <p:sp>
        <p:nvSpPr>
          <p:cNvPr id="3" name="Title 2"/>
          <p:cNvSpPr>
            <a:spLocks noGrp="1"/>
          </p:cNvSpPr>
          <p:nvPr>
            <p:ph type="title" idx="4294967295"/>
          </p:nvPr>
        </p:nvSpPr>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100" b="1" kern="1200" dirty="0">
                <a:effectLst>
                  <a:outerShdw blurRad="31750" dist="25400" dir="5400000" algn="tl" rotWithShape="0">
                    <a:srgbClr val="000000">
                      <a:alpha val="25000"/>
                    </a:srgbClr>
                  </a:outerShdw>
                </a:effectLst>
              </a:rPr>
              <a:t>Development Stage: </a:t>
            </a:r>
            <a:r>
              <a:rPr lang="en-US" sz="2800" b="1" kern="1200" dirty="0">
                <a:effectLst>
                  <a:outerShdw blurRad="31750" dist="25400" dir="5400000" algn="tl" rotWithShape="0">
                    <a:srgbClr val="000000">
                      <a:alpha val="25000"/>
                    </a:srgbClr>
                  </a:outerShdw>
                </a:effectLst>
              </a:rPr>
              <a:t>month 4</a:t>
            </a:r>
          </a:p>
        </p:txBody>
      </p:sp>
      <p:sp>
        <p:nvSpPr>
          <p:cNvPr id="122884" name="Content Placeholder 3"/>
          <p:cNvSpPr>
            <a:spLocks noGrp="1"/>
          </p:cNvSpPr>
          <p:nvPr>
            <p:ph idx="4294967295"/>
          </p:nvPr>
        </p:nvSpPr>
        <p:spPr/>
        <p:txBody>
          <a:bodyPr/>
          <a:lstStyle/>
          <a:p>
            <a:pPr marL="365125" indent="-255588" eaLnBrk="1" hangingPunct="1"/>
            <a:endParaRPr lang="en-US" sz="4300" i="1" smtClean="0"/>
          </a:p>
          <a:p>
            <a:pPr marL="365125" indent="-255588" eaLnBrk="1" hangingPunct="1"/>
            <a:r>
              <a:rPr lang="en-US" sz="4300" i="1" smtClean="0"/>
              <a:t>Interns</a:t>
            </a:r>
            <a:r>
              <a:rPr lang="en-US" sz="4300" smtClean="0"/>
              <a:t>: What do you need? </a:t>
            </a:r>
          </a:p>
          <a:p>
            <a:pPr marL="365125" indent="-255588" eaLnBrk="1" hangingPunct="1"/>
            <a:endParaRPr lang="en-US" sz="4300" smtClean="0"/>
          </a:p>
          <a:p>
            <a:pPr marL="365125" indent="-255588" eaLnBrk="1" hangingPunct="1"/>
            <a:endParaRPr lang="en-US" sz="4300" smtClean="0"/>
          </a:p>
          <a:p>
            <a:pPr marL="365125" indent="-255588" eaLnBrk="1" hangingPunct="1"/>
            <a:r>
              <a:rPr lang="en-US" sz="4300" i="1" smtClean="0"/>
              <a:t>Supervisors</a:t>
            </a:r>
            <a:r>
              <a:rPr lang="en-US" sz="4300" smtClean="0"/>
              <a:t>: What do you provide as a result? </a:t>
            </a:r>
          </a:p>
          <a:p>
            <a:pPr marL="365125" indent="-255588" eaLnBrk="1" hangingPunct="1"/>
            <a:endParaRPr lang="en-US" sz="4300" smtClean="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24930" name="Slide Number Placeholder 3"/>
          <p:cNvSpPr>
            <a:spLocks noGrp="1"/>
          </p:cNvSpPr>
          <p:nvPr>
            <p:ph type="sldNum" sz="quarter" idx="12"/>
          </p:nvPr>
        </p:nvSpPr>
        <p:spPr>
          <a:noFill/>
        </p:spPr>
        <p:txBody>
          <a:bodyPr/>
          <a:lstStyle/>
          <a:p>
            <a:fld id="{2973A8A4-18E3-42B9-B1AD-E43CCFEC2A21}" type="slidenum">
              <a:rPr lang="en-US" smtClean="0"/>
              <a:pPr/>
              <a:t>58</a:t>
            </a:fld>
            <a:endParaRPr lang="en-US" smtClean="0"/>
          </a:p>
        </p:txBody>
      </p:sp>
      <p:sp>
        <p:nvSpPr>
          <p:cNvPr id="3" name="Title 2"/>
          <p:cNvSpPr>
            <a:spLocks noGrp="1"/>
          </p:cNvSpPr>
          <p:nvPr>
            <p:ph type="title" idx="4294967295"/>
          </p:nvPr>
        </p:nvSpPr>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100" b="1" kern="1200" dirty="0">
                <a:effectLst>
                  <a:outerShdw blurRad="31750" dist="25400" dir="5400000" algn="tl" rotWithShape="0">
                    <a:srgbClr val="000000">
                      <a:alpha val="25000"/>
                    </a:srgbClr>
                  </a:outerShdw>
                </a:effectLst>
              </a:rPr>
              <a:t>Maturation Stage: </a:t>
            </a:r>
            <a:r>
              <a:rPr lang="en-US" sz="2800" b="1" kern="1200" dirty="0">
                <a:effectLst>
                  <a:outerShdw blurRad="31750" dist="25400" dir="5400000" algn="tl" rotWithShape="0">
                    <a:srgbClr val="000000">
                      <a:alpha val="25000"/>
                    </a:srgbClr>
                  </a:outerShdw>
                </a:effectLst>
              </a:rPr>
              <a:t>Month 5</a:t>
            </a:r>
          </a:p>
        </p:txBody>
      </p:sp>
      <p:sp>
        <p:nvSpPr>
          <p:cNvPr id="124932" name="Content Placeholder 3"/>
          <p:cNvSpPr>
            <a:spLocks noGrp="1"/>
          </p:cNvSpPr>
          <p:nvPr>
            <p:ph idx="4294967295"/>
          </p:nvPr>
        </p:nvSpPr>
        <p:spPr/>
        <p:txBody>
          <a:bodyPr/>
          <a:lstStyle/>
          <a:p>
            <a:pPr marL="365125" indent="-255588" eaLnBrk="1" hangingPunct="1"/>
            <a:endParaRPr lang="en-US" sz="4300" i="1" smtClean="0"/>
          </a:p>
          <a:p>
            <a:pPr marL="365125" indent="-255588" eaLnBrk="1" hangingPunct="1"/>
            <a:r>
              <a:rPr lang="en-US" sz="4300" i="1" smtClean="0"/>
              <a:t>Interns</a:t>
            </a:r>
            <a:r>
              <a:rPr lang="en-US" sz="4300" smtClean="0"/>
              <a:t>: What do you need? </a:t>
            </a:r>
          </a:p>
          <a:p>
            <a:pPr marL="365125" indent="-255588" eaLnBrk="1" hangingPunct="1"/>
            <a:endParaRPr lang="en-US" sz="4300" smtClean="0"/>
          </a:p>
          <a:p>
            <a:pPr marL="365125" indent="-255588" eaLnBrk="1" hangingPunct="1"/>
            <a:endParaRPr lang="en-US" sz="4300" smtClean="0"/>
          </a:p>
          <a:p>
            <a:pPr marL="365125" indent="-255588" eaLnBrk="1" hangingPunct="1"/>
            <a:r>
              <a:rPr lang="en-US" sz="4300" i="1" smtClean="0"/>
              <a:t>Supervisors</a:t>
            </a:r>
            <a:r>
              <a:rPr lang="en-US" sz="4300" smtClean="0"/>
              <a:t>: What do you provide as a result? </a:t>
            </a:r>
          </a:p>
          <a:p>
            <a:pPr marL="365125" indent="-255588" eaLnBrk="1" hangingPunct="1"/>
            <a:endParaRPr lang="en-US" sz="4300" smtClean="0"/>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p:cNvGrpSpPr/>
        <p:nvPr/>
      </p:nvGrpSpPr>
      <p:grpSpPr>
        <a:xfrm>
          <a:off x="0" y="0"/>
          <a:ext cx="0" cy="0"/>
          <a:chOff x="0" y="0"/>
          <a:chExt cx="0" cy="0"/>
        </a:xfrm>
      </p:grpSpPr>
      <p:sp>
        <p:nvSpPr>
          <p:cNvPr id="126978" name="Slide Number Placeholder 3"/>
          <p:cNvSpPr>
            <a:spLocks noGrp="1"/>
          </p:cNvSpPr>
          <p:nvPr>
            <p:ph type="sldNum" sz="quarter" idx="12"/>
          </p:nvPr>
        </p:nvSpPr>
        <p:spPr>
          <a:noFill/>
        </p:spPr>
        <p:txBody>
          <a:bodyPr/>
          <a:lstStyle/>
          <a:p>
            <a:fld id="{2A5518A9-52D1-43F1-9296-58B906DE0415}" type="slidenum">
              <a:rPr lang="en-US" smtClean="0"/>
              <a:pPr/>
              <a:t>59</a:t>
            </a:fld>
            <a:endParaRPr lang="en-US" smtClean="0"/>
          </a:p>
        </p:txBody>
      </p:sp>
      <p:sp>
        <p:nvSpPr>
          <p:cNvPr id="3" name="Title 2"/>
          <p:cNvSpPr>
            <a:spLocks noGrp="1"/>
          </p:cNvSpPr>
          <p:nvPr>
            <p:ph type="title" idx="4294967295"/>
          </p:nvPr>
        </p:nvSpPr>
        <p:spPr/>
        <p:txBody>
          <a:bodyPr rtlCol="0">
            <a:normAutofit fontScale="90000"/>
            <a:scene3d>
              <a:camera prst="orthographicFront"/>
              <a:lightRig rig="soft" dir="t"/>
            </a:scene3d>
            <a:sp3d prstMaterial="softEdge">
              <a:bevelT w="25400" h="25400"/>
            </a:sp3d>
          </a:bodyPr>
          <a:lstStyle/>
          <a:p>
            <a:pPr algn="l" eaLnBrk="1" fontAlgn="auto" hangingPunct="1">
              <a:spcAft>
                <a:spcPts val="0"/>
              </a:spcAft>
              <a:defRPr/>
            </a:pPr>
            <a:r>
              <a:rPr lang="en-US" sz="4100" b="1" kern="1200" dirty="0">
                <a:effectLst>
                  <a:outerShdw blurRad="31750" dist="25400" dir="5400000" algn="tl" rotWithShape="0">
                    <a:srgbClr val="000000">
                      <a:alpha val="25000"/>
                    </a:srgbClr>
                  </a:outerShdw>
                </a:effectLst>
              </a:rPr>
              <a:t>Entry Level Professional Stage: 							</a:t>
            </a:r>
            <a:r>
              <a:rPr lang="en-US" sz="3100" b="1" kern="1200" dirty="0">
                <a:effectLst>
                  <a:outerShdw blurRad="31750" dist="25400" dir="5400000" algn="tl" rotWithShape="0">
                    <a:srgbClr val="000000">
                      <a:alpha val="25000"/>
                    </a:srgbClr>
                  </a:outerShdw>
                </a:effectLst>
              </a:rPr>
              <a:t>Month 6</a:t>
            </a:r>
          </a:p>
        </p:txBody>
      </p:sp>
      <p:sp>
        <p:nvSpPr>
          <p:cNvPr id="126980" name="Content Placeholder 3"/>
          <p:cNvSpPr>
            <a:spLocks noGrp="1"/>
          </p:cNvSpPr>
          <p:nvPr>
            <p:ph idx="4294967295"/>
          </p:nvPr>
        </p:nvSpPr>
        <p:spPr/>
        <p:txBody>
          <a:bodyPr/>
          <a:lstStyle/>
          <a:p>
            <a:pPr marL="365125" indent="-255588" eaLnBrk="1" hangingPunct="1"/>
            <a:endParaRPr lang="en-US" sz="4300" i="1" smtClean="0"/>
          </a:p>
          <a:p>
            <a:pPr marL="365125" indent="-255588" eaLnBrk="1" hangingPunct="1"/>
            <a:r>
              <a:rPr lang="en-US" sz="4300" i="1" smtClean="0"/>
              <a:t>Interns</a:t>
            </a:r>
            <a:r>
              <a:rPr lang="en-US" sz="4300" smtClean="0"/>
              <a:t>: What do you need? </a:t>
            </a:r>
          </a:p>
          <a:p>
            <a:pPr marL="365125" indent="-255588" eaLnBrk="1" hangingPunct="1"/>
            <a:endParaRPr lang="en-US" sz="4300" smtClean="0"/>
          </a:p>
          <a:p>
            <a:pPr marL="365125" indent="-255588" eaLnBrk="1" hangingPunct="1"/>
            <a:endParaRPr lang="en-US" sz="4300" smtClean="0"/>
          </a:p>
          <a:p>
            <a:pPr marL="365125" indent="-255588" eaLnBrk="1" hangingPunct="1"/>
            <a:r>
              <a:rPr lang="en-US" sz="4300" i="1" smtClean="0"/>
              <a:t>Supervisors</a:t>
            </a:r>
            <a:r>
              <a:rPr lang="en-US" sz="4300" smtClean="0"/>
              <a:t>: What do you provide as a result? </a:t>
            </a:r>
          </a:p>
          <a:p>
            <a:pPr marL="365125" indent="-255588" eaLnBrk="1" hangingPunct="1"/>
            <a:endParaRPr lang="en-US" sz="4300"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p>
            <a:fld id="{E9EE6E07-86EF-4BD0-8C69-6DC45079169D}" type="slidenum">
              <a:rPr lang="en-US" smtClean="0"/>
              <a:pPr/>
              <a:t>6</a:t>
            </a:fld>
            <a:endParaRPr lang="en-US" smtClean="0"/>
          </a:p>
        </p:txBody>
      </p:sp>
      <p:sp>
        <p:nvSpPr>
          <p:cNvPr id="29699" name="Rectangle 2"/>
          <p:cNvSpPr>
            <a:spLocks noGrp="1" noChangeArrowheads="1"/>
          </p:cNvSpPr>
          <p:nvPr>
            <p:ph type="title"/>
          </p:nvPr>
        </p:nvSpPr>
        <p:spPr/>
        <p:txBody>
          <a:bodyPr/>
          <a:lstStyle/>
          <a:p>
            <a:pPr eaLnBrk="1" hangingPunct="1"/>
            <a:r>
              <a:rPr lang="en-US" smtClean="0"/>
              <a:t>Supervision:</a:t>
            </a:r>
          </a:p>
        </p:txBody>
      </p:sp>
      <p:sp>
        <p:nvSpPr>
          <p:cNvPr id="29700" name="Rectangle 3"/>
          <p:cNvSpPr>
            <a:spLocks noGrp="1" noChangeArrowheads="1"/>
          </p:cNvSpPr>
          <p:nvPr>
            <p:ph type="body" idx="1"/>
          </p:nvPr>
        </p:nvSpPr>
        <p:spPr/>
        <p:txBody>
          <a:bodyPr/>
          <a:lstStyle/>
          <a:p>
            <a:pPr eaLnBrk="1" hangingPunct="1"/>
            <a:r>
              <a:rPr lang="en-US" smtClean="0"/>
              <a:t>A distinct </a:t>
            </a:r>
            <a:r>
              <a:rPr lang="en-US" u="sng" smtClean="0"/>
              <a:t>professional</a:t>
            </a:r>
            <a:r>
              <a:rPr lang="en-US" smtClean="0"/>
              <a:t> activity in which </a:t>
            </a:r>
            <a:r>
              <a:rPr lang="en-US" u="sng" smtClean="0"/>
              <a:t>education</a:t>
            </a:r>
            <a:r>
              <a:rPr lang="en-US" smtClean="0"/>
              <a:t> and </a:t>
            </a:r>
            <a:r>
              <a:rPr lang="en-US" u="sng" smtClean="0"/>
              <a:t>training</a:t>
            </a:r>
            <a:r>
              <a:rPr lang="en-US" smtClean="0"/>
              <a:t> aimed at developing science-informed [evidence-based] practice are facilitated through a </a:t>
            </a:r>
            <a:r>
              <a:rPr lang="en-US" u="sng" smtClean="0"/>
              <a:t>collaborative</a:t>
            </a:r>
            <a:r>
              <a:rPr lang="en-US" smtClean="0"/>
              <a:t> interpersonal process.</a:t>
            </a:r>
          </a:p>
          <a:p>
            <a:pPr algn="r" eaLnBrk="1" hangingPunct="1">
              <a:buFontTx/>
              <a:buChar char="-"/>
            </a:pPr>
            <a:r>
              <a:rPr lang="en-US" smtClean="0"/>
              <a:t>Falender &amp; Shafranske (2004)</a:t>
            </a:r>
          </a:p>
          <a:p>
            <a:pPr eaLnBrk="1" hangingPunct="1"/>
            <a:endParaRPr lang="en-US" smtClean="0"/>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29026" name="Slide Number Placeholder 5"/>
          <p:cNvSpPr>
            <a:spLocks noGrp="1"/>
          </p:cNvSpPr>
          <p:nvPr>
            <p:ph type="sldNum" sz="quarter" idx="12"/>
          </p:nvPr>
        </p:nvSpPr>
        <p:spPr>
          <a:noFill/>
        </p:spPr>
        <p:txBody>
          <a:bodyPr/>
          <a:lstStyle/>
          <a:p>
            <a:fld id="{22F2C0BC-2914-49C5-8EB0-9BD537D5D844}" type="slidenum">
              <a:rPr lang="en-US" smtClean="0"/>
              <a:pPr/>
              <a:t>60</a:t>
            </a:fld>
            <a:endParaRPr lang="en-US" smtClean="0"/>
          </a:p>
        </p:txBody>
      </p:sp>
      <p:sp>
        <p:nvSpPr>
          <p:cNvPr id="129027" name="Rectangle 2"/>
          <p:cNvSpPr>
            <a:spLocks noGrp="1" noChangeArrowheads="1"/>
          </p:cNvSpPr>
          <p:nvPr>
            <p:ph type="ctrTitle"/>
          </p:nvPr>
        </p:nvSpPr>
        <p:spPr>
          <a:xfrm>
            <a:off x="685800" y="2286000"/>
            <a:ext cx="7772400" cy="1143000"/>
          </a:xfrm>
        </p:spPr>
        <p:txBody>
          <a:bodyPr/>
          <a:lstStyle/>
          <a:p>
            <a:pPr eaLnBrk="1" hangingPunct="1"/>
            <a:r>
              <a:rPr lang="en-US" smtClean="0"/>
              <a:t>Break</a:t>
            </a:r>
          </a:p>
        </p:txBody>
      </p:sp>
      <p:sp>
        <p:nvSpPr>
          <p:cNvPr id="129028" name="Rectangle 3"/>
          <p:cNvSpPr>
            <a:spLocks noGrp="1" noChangeArrowheads="1"/>
          </p:cNvSpPr>
          <p:nvPr>
            <p:ph type="subTitle" idx="1"/>
          </p:nvPr>
        </p:nvSpPr>
        <p:spPr/>
        <p:txBody>
          <a:bodyPr/>
          <a:lstStyle/>
          <a:p>
            <a:pPr eaLnBrk="1" hangingPunct="1"/>
            <a:r>
              <a:rPr lang="en-US" smtClean="0"/>
              <a:t>15 minutes</a:t>
            </a:r>
          </a:p>
          <a:p>
            <a:pPr eaLnBrk="1" hangingPunct="1"/>
            <a:r>
              <a:rPr lang="en-US" smtClean="0"/>
              <a:t>Do not be late.</a:t>
            </a:r>
          </a:p>
          <a:p>
            <a:pPr eaLnBrk="1" hangingPunct="1"/>
            <a:r>
              <a:rPr lang="en-US" smtClean="0"/>
              <a:t>Thank you.</a:t>
            </a:r>
          </a:p>
        </p:txBody>
      </p:sp>
    </p:spTree>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30050" name="Slide Number Placeholder 5"/>
          <p:cNvSpPr>
            <a:spLocks noGrp="1"/>
          </p:cNvSpPr>
          <p:nvPr>
            <p:ph type="sldNum" sz="quarter" idx="12"/>
          </p:nvPr>
        </p:nvSpPr>
        <p:spPr>
          <a:noFill/>
        </p:spPr>
        <p:txBody>
          <a:bodyPr/>
          <a:lstStyle/>
          <a:p>
            <a:fld id="{7A508873-DEDE-4137-BA2A-1709E2FAC6F7}" type="slidenum">
              <a:rPr lang="en-US" smtClean="0"/>
              <a:pPr/>
              <a:t>61</a:t>
            </a:fld>
            <a:endParaRPr lang="en-US" smtClean="0"/>
          </a:p>
        </p:txBody>
      </p:sp>
      <p:sp>
        <p:nvSpPr>
          <p:cNvPr id="130051" name="Rectangle 2"/>
          <p:cNvSpPr>
            <a:spLocks noGrp="1" noChangeArrowheads="1"/>
          </p:cNvSpPr>
          <p:nvPr>
            <p:ph type="ctrTitle"/>
          </p:nvPr>
        </p:nvSpPr>
        <p:spPr>
          <a:xfrm>
            <a:off x="685800" y="2286000"/>
            <a:ext cx="7772400" cy="1143000"/>
          </a:xfrm>
        </p:spPr>
        <p:txBody>
          <a:bodyPr/>
          <a:lstStyle/>
          <a:p>
            <a:pPr eaLnBrk="1" hangingPunct="1"/>
            <a:r>
              <a:rPr lang="en-US" smtClean="0"/>
              <a:t>Situations</a:t>
            </a:r>
          </a:p>
        </p:txBody>
      </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31074" name="Slide Number Placeholder 5"/>
          <p:cNvSpPr>
            <a:spLocks noGrp="1"/>
          </p:cNvSpPr>
          <p:nvPr>
            <p:ph type="sldNum" sz="quarter" idx="12"/>
          </p:nvPr>
        </p:nvSpPr>
        <p:spPr>
          <a:noFill/>
        </p:spPr>
        <p:txBody>
          <a:bodyPr/>
          <a:lstStyle/>
          <a:p>
            <a:fld id="{79913F4C-7F5A-4DCF-A924-EEE3FD5CA9C2}" type="slidenum">
              <a:rPr lang="en-US" smtClean="0"/>
              <a:pPr/>
              <a:t>62</a:t>
            </a:fld>
            <a:endParaRPr lang="en-US" smtClean="0"/>
          </a:p>
        </p:txBody>
      </p:sp>
      <p:sp>
        <p:nvSpPr>
          <p:cNvPr id="131075" name="Rectangle 2"/>
          <p:cNvSpPr>
            <a:spLocks noGrp="1" noChangeArrowheads="1"/>
          </p:cNvSpPr>
          <p:nvPr>
            <p:ph type="ctrTitle"/>
          </p:nvPr>
        </p:nvSpPr>
        <p:spPr/>
        <p:txBody>
          <a:bodyPr/>
          <a:lstStyle/>
          <a:p>
            <a:pPr eaLnBrk="1" hangingPunct="1"/>
            <a:r>
              <a:rPr lang="en-US" smtClean="0"/>
              <a:t>Administrative &amp; Managerial Tasks of Supervision</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32098" name="Slide Number Placeholder 6"/>
          <p:cNvSpPr>
            <a:spLocks noGrp="1"/>
          </p:cNvSpPr>
          <p:nvPr>
            <p:ph type="sldNum" sz="quarter" idx="12"/>
          </p:nvPr>
        </p:nvSpPr>
        <p:spPr>
          <a:noFill/>
        </p:spPr>
        <p:txBody>
          <a:bodyPr/>
          <a:lstStyle/>
          <a:p>
            <a:fld id="{6BB6750C-011F-4F95-AC68-DFA4937C0A59}" type="slidenum">
              <a:rPr lang="en-US" smtClean="0"/>
              <a:pPr/>
              <a:t>63</a:t>
            </a:fld>
            <a:endParaRPr lang="en-US" smtClean="0"/>
          </a:p>
        </p:txBody>
      </p:sp>
      <p:sp>
        <p:nvSpPr>
          <p:cNvPr id="132099" name="Rectangle 2"/>
          <p:cNvSpPr>
            <a:spLocks noGrp="1" noChangeArrowheads="1"/>
          </p:cNvSpPr>
          <p:nvPr>
            <p:ph type="title"/>
          </p:nvPr>
        </p:nvSpPr>
        <p:spPr/>
        <p:txBody>
          <a:bodyPr/>
          <a:lstStyle/>
          <a:p>
            <a:pPr eaLnBrk="1" hangingPunct="1"/>
            <a:r>
              <a:rPr lang="en-US" smtClean="0"/>
              <a:t>Time Management is Key</a:t>
            </a:r>
          </a:p>
        </p:txBody>
      </p:sp>
      <p:pic>
        <p:nvPicPr>
          <p:cNvPr id="132100" name="Picture 3" descr="time_management"/>
          <p:cNvPicPr>
            <a:picLocks noGrp="1" noChangeAspect="1" noChangeArrowheads="1"/>
          </p:cNvPicPr>
          <p:nvPr>
            <p:ph sz="half" idx="2"/>
          </p:nvPr>
        </p:nvPicPr>
        <p:blipFill>
          <a:blip r:embed="rId3"/>
          <a:srcRect/>
          <a:stretch>
            <a:fillRect/>
          </a:stretch>
        </p:blipFill>
        <p:spPr>
          <a:xfrm>
            <a:off x="1676400" y="1143000"/>
            <a:ext cx="5791200" cy="5116513"/>
          </a:xfrm>
        </p:spPr>
      </p:pic>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34146" name="Slide Number Placeholder 5"/>
          <p:cNvSpPr>
            <a:spLocks noGrp="1"/>
          </p:cNvSpPr>
          <p:nvPr>
            <p:ph type="sldNum" sz="quarter" idx="12"/>
          </p:nvPr>
        </p:nvSpPr>
        <p:spPr>
          <a:noFill/>
        </p:spPr>
        <p:txBody>
          <a:bodyPr/>
          <a:lstStyle/>
          <a:p>
            <a:fld id="{046516C2-3B50-48BA-B206-66BA1F4C8586}" type="slidenum">
              <a:rPr lang="en-US" smtClean="0"/>
              <a:pPr/>
              <a:t>64</a:t>
            </a:fld>
            <a:endParaRPr lang="en-US" smtClean="0"/>
          </a:p>
        </p:txBody>
      </p:sp>
      <p:sp>
        <p:nvSpPr>
          <p:cNvPr id="134147" name="Rectangle 2"/>
          <p:cNvSpPr>
            <a:spLocks noGrp="1" noChangeArrowheads="1"/>
          </p:cNvSpPr>
          <p:nvPr>
            <p:ph type="title"/>
          </p:nvPr>
        </p:nvSpPr>
        <p:spPr>
          <a:xfrm>
            <a:off x="457200" y="0"/>
            <a:ext cx="8229600" cy="1143000"/>
          </a:xfrm>
        </p:spPr>
        <p:txBody>
          <a:bodyPr/>
          <a:lstStyle/>
          <a:p>
            <a:pPr eaLnBrk="1" hangingPunct="1"/>
            <a:r>
              <a:rPr lang="en-US" smtClean="0"/>
              <a:t>Intern Recruitment</a:t>
            </a:r>
          </a:p>
        </p:txBody>
      </p:sp>
      <p:sp>
        <p:nvSpPr>
          <p:cNvPr id="134148" name="Rectangle 3"/>
          <p:cNvSpPr>
            <a:spLocks noGrp="1" noChangeArrowheads="1"/>
          </p:cNvSpPr>
          <p:nvPr>
            <p:ph type="body" idx="1"/>
          </p:nvPr>
        </p:nvSpPr>
        <p:spPr>
          <a:xfrm>
            <a:off x="457200" y="1447800"/>
            <a:ext cx="8229600" cy="4678363"/>
          </a:xfrm>
        </p:spPr>
        <p:txBody>
          <a:bodyPr/>
          <a:lstStyle/>
          <a:p>
            <a:pPr eaLnBrk="1" hangingPunct="1"/>
            <a:r>
              <a:rPr lang="en-US" smtClean="0"/>
              <a:t>Regularly update internship fact sheet</a:t>
            </a:r>
          </a:p>
          <a:p>
            <a:pPr eaLnBrk="1" hangingPunct="1"/>
            <a:r>
              <a:rPr lang="en-US" smtClean="0"/>
              <a:t>Present at regional and national conferences </a:t>
            </a:r>
          </a:p>
          <a:p>
            <a:pPr eaLnBrk="1" hangingPunct="1"/>
            <a:r>
              <a:rPr lang="en-US" smtClean="0"/>
              <a:t>Network with academic faculty</a:t>
            </a:r>
          </a:p>
          <a:p>
            <a:pPr eaLnBrk="1" hangingPunct="1"/>
            <a:r>
              <a:rPr lang="en-US" smtClean="0"/>
              <a:t>Guest lecture for MT classes</a:t>
            </a:r>
          </a:p>
          <a:p>
            <a:pPr eaLnBrk="1" hangingPunct="1"/>
            <a:r>
              <a:rPr lang="en-US" smtClean="0"/>
              <a:t>AMTA annual internship fair</a:t>
            </a:r>
          </a:p>
          <a:p>
            <a:pPr eaLnBrk="1" hangingPunct="1"/>
            <a:r>
              <a:rPr lang="en-US" smtClean="0"/>
              <a:t>Post internship information on facility website if possible</a:t>
            </a:r>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36194" name="Slide Number Placeholder 5"/>
          <p:cNvSpPr>
            <a:spLocks noGrp="1"/>
          </p:cNvSpPr>
          <p:nvPr>
            <p:ph type="sldNum" sz="quarter" idx="12"/>
          </p:nvPr>
        </p:nvSpPr>
        <p:spPr>
          <a:noFill/>
        </p:spPr>
        <p:txBody>
          <a:bodyPr/>
          <a:lstStyle/>
          <a:p>
            <a:fld id="{49F4B2CB-DA7C-4705-9CF3-1057997ABEF0}" type="slidenum">
              <a:rPr lang="en-US" smtClean="0"/>
              <a:pPr/>
              <a:t>65</a:t>
            </a:fld>
            <a:endParaRPr lang="en-US" smtClean="0"/>
          </a:p>
        </p:txBody>
      </p:sp>
      <p:sp>
        <p:nvSpPr>
          <p:cNvPr id="136195" name="Rectangle 2"/>
          <p:cNvSpPr>
            <a:spLocks noGrp="1" noChangeArrowheads="1"/>
          </p:cNvSpPr>
          <p:nvPr>
            <p:ph type="title"/>
          </p:nvPr>
        </p:nvSpPr>
        <p:spPr/>
        <p:txBody>
          <a:bodyPr/>
          <a:lstStyle/>
          <a:p>
            <a:pPr eaLnBrk="1" hangingPunct="1"/>
            <a:r>
              <a:rPr lang="en-US" sz="3600" smtClean="0"/>
              <a:t>Interview and Audition Process </a:t>
            </a:r>
            <a:br>
              <a:rPr lang="en-US" sz="3600" smtClean="0"/>
            </a:br>
            <a:r>
              <a:rPr lang="en-US" sz="3600" smtClean="0"/>
              <a:t>The Screening Process</a:t>
            </a:r>
          </a:p>
        </p:txBody>
      </p:sp>
      <p:sp>
        <p:nvSpPr>
          <p:cNvPr id="136196" name="Rectangle 3"/>
          <p:cNvSpPr>
            <a:spLocks noGrp="1" noChangeArrowheads="1"/>
          </p:cNvSpPr>
          <p:nvPr>
            <p:ph type="body" idx="1"/>
          </p:nvPr>
        </p:nvSpPr>
        <p:spPr/>
        <p:txBody>
          <a:bodyPr/>
          <a:lstStyle/>
          <a:p>
            <a:pPr eaLnBrk="1" hangingPunct="1">
              <a:lnSpc>
                <a:spcPct val="90000"/>
              </a:lnSpc>
            </a:pPr>
            <a:r>
              <a:rPr lang="en-US" sz="2800" smtClean="0"/>
              <a:t>Would you take a job sight unseen?</a:t>
            </a:r>
          </a:p>
          <a:p>
            <a:pPr eaLnBrk="1" hangingPunct="1">
              <a:lnSpc>
                <a:spcPct val="90000"/>
              </a:lnSpc>
            </a:pPr>
            <a:r>
              <a:rPr lang="en-US" sz="2800" smtClean="0"/>
              <a:t>On-site interviews and auditions</a:t>
            </a:r>
          </a:p>
          <a:p>
            <a:pPr eaLnBrk="1" hangingPunct="1">
              <a:lnSpc>
                <a:spcPct val="90000"/>
              </a:lnSpc>
            </a:pPr>
            <a:r>
              <a:rPr lang="en-US" sz="2800" smtClean="0"/>
              <a:t>Involve others - both MTs and non-MT staff</a:t>
            </a:r>
          </a:p>
          <a:p>
            <a:pPr eaLnBrk="1" hangingPunct="1">
              <a:lnSpc>
                <a:spcPct val="90000"/>
              </a:lnSpc>
            </a:pPr>
            <a:r>
              <a:rPr lang="en-US" sz="2800" smtClean="0"/>
              <a:t>Observe the prospective intern with staff and client</a:t>
            </a:r>
          </a:p>
          <a:p>
            <a:pPr eaLnBrk="1" hangingPunct="1">
              <a:lnSpc>
                <a:spcPct val="90000"/>
              </a:lnSpc>
            </a:pPr>
            <a:r>
              <a:rPr lang="en-US" sz="2800" smtClean="0"/>
              <a:t>Sensitivity to student financial needs</a:t>
            </a:r>
          </a:p>
          <a:p>
            <a:pPr eaLnBrk="1" hangingPunct="1">
              <a:lnSpc>
                <a:spcPct val="90000"/>
              </a:lnSpc>
            </a:pPr>
            <a:r>
              <a:rPr lang="en-US" sz="2800" smtClean="0"/>
              <a:t>ID must be aware of the bigger picture and the needs of your team.</a:t>
            </a:r>
          </a:p>
          <a:p>
            <a:pPr eaLnBrk="1" hangingPunct="1">
              <a:lnSpc>
                <a:spcPct val="90000"/>
              </a:lnSpc>
            </a:pPr>
            <a:endParaRPr lang="en-US" sz="2800" smtClean="0"/>
          </a:p>
          <a:p>
            <a:pPr eaLnBrk="1" hangingPunct="1">
              <a:lnSpc>
                <a:spcPct val="90000"/>
              </a:lnSpc>
            </a:pPr>
            <a:endParaRPr lang="en-US" sz="2800" smtClean="0"/>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37218" name="Slide Number Placeholder 5"/>
          <p:cNvSpPr>
            <a:spLocks noGrp="1"/>
          </p:cNvSpPr>
          <p:nvPr>
            <p:ph type="sldNum" sz="quarter" idx="12"/>
          </p:nvPr>
        </p:nvSpPr>
        <p:spPr>
          <a:noFill/>
        </p:spPr>
        <p:txBody>
          <a:bodyPr/>
          <a:lstStyle/>
          <a:p>
            <a:fld id="{2E7167FF-9A68-4E37-9447-F77B19F73084}" type="slidenum">
              <a:rPr lang="en-US" smtClean="0"/>
              <a:pPr/>
              <a:t>66</a:t>
            </a:fld>
            <a:endParaRPr lang="en-US" smtClean="0"/>
          </a:p>
        </p:txBody>
      </p:sp>
      <p:sp>
        <p:nvSpPr>
          <p:cNvPr id="137219" name="Rectangle 2"/>
          <p:cNvSpPr>
            <a:spLocks noGrp="1" noChangeArrowheads="1"/>
          </p:cNvSpPr>
          <p:nvPr>
            <p:ph type="title"/>
          </p:nvPr>
        </p:nvSpPr>
        <p:spPr>
          <a:xfrm>
            <a:off x="457200" y="0"/>
            <a:ext cx="8229600" cy="1143000"/>
          </a:xfrm>
        </p:spPr>
        <p:txBody>
          <a:bodyPr/>
          <a:lstStyle/>
          <a:p>
            <a:pPr eaLnBrk="1" hangingPunct="1"/>
            <a:r>
              <a:rPr lang="en-US" smtClean="0"/>
              <a:t>Organized Record-Keeping</a:t>
            </a:r>
          </a:p>
        </p:txBody>
      </p:sp>
      <p:sp>
        <p:nvSpPr>
          <p:cNvPr id="137220" name="Rectangle 3"/>
          <p:cNvSpPr>
            <a:spLocks noGrp="1" noChangeArrowheads="1"/>
          </p:cNvSpPr>
          <p:nvPr>
            <p:ph type="body" idx="1"/>
          </p:nvPr>
        </p:nvSpPr>
        <p:spPr>
          <a:xfrm>
            <a:off x="457200" y="1143000"/>
            <a:ext cx="8229600" cy="4983163"/>
          </a:xfrm>
        </p:spPr>
        <p:txBody>
          <a:bodyPr/>
          <a:lstStyle/>
          <a:p>
            <a:pPr eaLnBrk="1" hangingPunct="1"/>
            <a:r>
              <a:rPr lang="en-US" sz="2800" smtClean="0"/>
              <a:t>Intern file </a:t>
            </a:r>
          </a:p>
          <a:p>
            <a:pPr lvl="1" eaLnBrk="1" hangingPunct="1"/>
            <a:r>
              <a:rPr lang="en-US" sz="2400" smtClean="0"/>
              <a:t>application materials, interview notes</a:t>
            </a:r>
          </a:p>
          <a:p>
            <a:pPr lvl="1" eaLnBrk="1" hangingPunct="1"/>
            <a:r>
              <a:rPr lang="en-US" sz="2400" smtClean="0"/>
              <a:t>Internship agreement</a:t>
            </a:r>
          </a:p>
          <a:p>
            <a:pPr lvl="1" eaLnBrk="1" hangingPunct="1"/>
            <a:r>
              <a:rPr lang="en-US" sz="2400" smtClean="0"/>
              <a:t>internship plan, goals</a:t>
            </a:r>
          </a:p>
          <a:p>
            <a:pPr lvl="1" eaLnBrk="1" hangingPunct="1"/>
            <a:r>
              <a:rPr lang="en-US" sz="2400" smtClean="0"/>
              <a:t>projects, observation forms, email exchanges with academic advisor, etc </a:t>
            </a:r>
          </a:p>
          <a:p>
            <a:pPr eaLnBrk="1" hangingPunct="1"/>
            <a:r>
              <a:rPr lang="en-US" sz="2800" smtClean="0"/>
              <a:t>Supervision log </a:t>
            </a:r>
          </a:p>
          <a:p>
            <a:pPr lvl="1" eaLnBrk="1" hangingPunct="1"/>
            <a:r>
              <a:rPr lang="en-US" sz="2400" smtClean="0"/>
              <a:t>dates, time, brief summary of session</a:t>
            </a:r>
          </a:p>
          <a:p>
            <a:pPr eaLnBrk="1" hangingPunct="1"/>
            <a:r>
              <a:rPr lang="en-US" sz="2800" smtClean="0"/>
              <a:t>Clinical case load</a:t>
            </a:r>
          </a:p>
          <a:p>
            <a:pPr lvl="1" eaLnBrk="1" hangingPunct="1"/>
            <a:r>
              <a:rPr lang="en-US" sz="2400" smtClean="0"/>
              <a:t>Track intern’s clinical experience</a:t>
            </a:r>
          </a:p>
          <a:p>
            <a:pPr lvl="1" eaLnBrk="1" hangingPunct="1"/>
            <a:r>
              <a:rPr lang="en-US" sz="2400" smtClean="0"/>
              <a:t>Own statistical data collection</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39266" name="Slide Number Placeholder 5"/>
          <p:cNvSpPr>
            <a:spLocks noGrp="1"/>
          </p:cNvSpPr>
          <p:nvPr>
            <p:ph type="sldNum" sz="quarter" idx="12"/>
          </p:nvPr>
        </p:nvSpPr>
        <p:spPr>
          <a:noFill/>
        </p:spPr>
        <p:txBody>
          <a:bodyPr/>
          <a:lstStyle/>
          <a:p>
            <a:fld id="{ADD93EE5-8553-40CF-B1FC-370E25AA27C2}" type="slidenum">
              <a:rPr lang="en-US" smtClean="0"/>
              <a:pPr/>
              <a:t>67</a:t>
            </a:fld>
            <a:endParaRPr lang="en-US" smtClean="0"/>
          </a:p>
        </p:txBody>
      </p:sp>
      <p:sp>
        <p:nvSpPr>
          <p:cNvPr id="139267" name="Rectangle 2"/>
          <p:cNvSpPr>
            <a:spLocks noGrp="1" noChangeArrowheads="1"/>
          </p:cNvSpPr>
          <p:nvPr>
            <p:ph type="title"/>
          </p:nvPr>
        </p:nvSpPr>
        <p:spPr/>
        <p:txBody>
          <a:bodyPr/>
          <a:lstStyle/>
          <a:p>
            <a:pPr eaLnBrk="1" hangingPunct="1"/>
            <a:r>
              <a:rPr lang="en-US" smtClean="0"/>
              <a:t>Clinical Management</a:t>
            </a:r>
          </a:p>
        </p:txBody>
      </p:sp>
      <p:sp>
        <p:nvSpPr>
          <p:cNvPr id="139268" name="Rectangle 3"/>
          <p:cNvSpPr>
            <a:spLocks noGrp="1" noChangeArrowheads="1"/>
          </p:cNvSpPr>
          <p:nvPr>
            <p:ph type="body" idx="1"/>
          </p:nvPr>
        </p:nvSpPr>
        <p:spPr/>
        <p:txBody>
          <a:bodyPr/>
          <a:lstStyle/>
          <a:p>
            <a:pPr eaLnBrk="1" hangingPunct="1"/>
            <a:r>
              <a:rPr lang="en-US" smtClean="0"/>
              <a:t>Matching interns to supervising MTs</a:t>
            </a:r>
          </a:p>
          <a:p>
            <a:pPr eaLnBrk="1" hangingPunct="1"/>
            <a:r>
              <a:rPr lang="en-US" smtClean="0"/>
              <a:t>Clinical case load assignments </a:t>
            </a:r>
          </a:p>
          <a:p>
            <a:pPr eaLnBrk="1" hangingPunct="1"/>
            <a:r>
              <a:rPr lang="en-US" smtClean="0"/>
              <a:t>Observing interns &amp; timely feedback</a:t>
            </a:r>
          </a:p>
          <a:p>
            <a:pPr eaLnBrk="1" hangingPunct="1"/>
            <a:r>
              <a:rPr lang="en-US" smtClean="0"/>
              <a:t>Scheduling supervision sessions, outside observations, educational opportunities…</a:t>
            </a:r>
          </a:p>
          <a:p>
            <a:pPr eaLnBrk="1" hangingPunct="1"/>
            <a:r>
              <a:rPr lang="en-US" smtClean="0"/>
              <a:t>Preparing for supervision</a:t>
            </a:r>
          </a:p>
          <a:p>
            <a:pPr eaLnBrk="1" hangingPunct="1"/>
            <a:r>
              <a:rPr lang="en-US" smtClean="0"/>
              <a:t>Intern evaluation &amp; program evaluation</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FCCFF"/>
        </a:solidFill>
        <a:effectLst/>
      </p:bgPr>
    </p:bg>
    <p:spTree>
      <p:nvGrpSpPr>
        <p:cNvPr id="1" name=""/>
        <p:cNvGrpSpPr/>
        <p:nvPr/>
      </p:nvGrpSpPr>
      <p:grpSpPr>
        <a:xfrm>
          <a:off x="0" y="0"/>
          <a:ext cx="0" cy="0"/>
          <a:chOff x="0" y="0"/>
          <a:chExt cx="0" cy="0"/>
        </a:xfrm>
      </p:grpSpPr>
      <p:sp>
        <p:nvSpPr>
          <p:cNvPr id="141314" name="Slide Number Placeholder 5"/>
          <p:cNvSpPr>
            <a:spLocks noGrp="1"/>
          </p:cNvSpPr>
          <p:nvPr>
            <p:ph type="sldNum" sz="quarter" idx="12"/>
          </p:nvPr>
        </p:nvSpPr>
        <p:spPr>
          <a:noFill/>
        </p:spPr>
        <p:txBody>
          <a:bodyPr/>
          <a:lstStyle/>
          <a:p>
            <a:fld id="{BBDED383-3D66-45B1-98CF-5C35E3295FB4}" type="slidenum">
              <a:rPr lang="en-US" smtClean="0"/>
              <a:pPr/>
              <a:t>68</a:t>
            </a:fld>
            <a:endParaRPr lang="en-US" smtClean="0"/>
          </a:p>
        </p:txBody>
      </p:sp>
      <p:sp>
        <p:nvSpPr>
          <p:cNvPr id="141315" name="Rectangle 2"/>
          <p:cNvSpPr>
            <a:spLocks noGrp="1" noChangeArrowheads="1"/>
          </p:cNvSpPr>
          <p:nvPr>
            <p:ph type="title"/>
          </p:nvPr>
        </p:nvSpPr>
        <p:spPr/>
        <p:txBody>
          <a:bodyPr/>
          <a:lstStyle/>
          <a:p>
            <a:pPr eaLnBrk="1" hangingPunct="1"/>
            <a:r>
              <a:rPr lang="en-US" smtClean="0"/>
              <a:t>Program Evaluation</a:t>
            </a:r>
          </a:p>
        </p:txBody>
      </p:sp>
      <p:sp>
        <p:nvSpPr>
          <p:cNvPr id="141316" name="Rectangle 3"/>
          <p:cNvSpPr>
            <a:spLocks noGrp="1" noChangeArrowheads="1"/>
          </p:cNvSpPr>
          <p:nvPr>
            <p:ph type="body" idx="1"/>
          </p:nvPr>
        </p:nvSpPr>
        <p:spPr/>
        <p:txBody>
          <a:bodyPr/>
          <a:lstStyle/>
          <a:p>
            <a:pPr eaLnBrk="1" hangingPunct="1"/>
            <a:r>
              <a:rPr lang="en-US" smtClean="0"/>
              <a:t>Encourage honest and constructive feedback from intern – w/ discussion</a:t>
            </a:r>
          </a:p>
          <a:p>
            <a:pPr eaLnBrk="1" hangingPunct="1"/>
            <a:r>
              <a:rPr lang="en-US" smtClean="0"/>
              <a:t>Self-evaluate your own program after each intern: what went well, what to change/improve, etc.</a:t>
            </a:r>
          </a:p>
          <a:p>
            <a:pPr eaLnBrk="1" hangingPunct="1"/>
            <a:r>
              <a:rPr lang="en-US" smtClean="0"/>
              <a:t>Make a list of items to add/remove/change before you forget!! </a:t>
            </a:r>
          </a:p>
          <a:p>
            <a:pPr eaLnBrk="1" hangingPunct="1"/>
            <a:endParaRPr lang="en-US" smtClean="0"/>
          </a:p>
          <a:p>
            <a:pPr eaLnBrk="1" hangingPunct="1">
              <a:buFontTx/>
              <a:buNone/>
            </a:pPr>
            <a:endParaRPr lang="en-US" smtClean="0"/>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3362" name="Slide Number Placeholder 6"/>
          <p:cNvSpPr>
            <a:spLocks noGrp="1"/>
          </p:cNvSpPr>
          <p:nvPr>
            <p:ph type="sldNum" sz="quarter" idx="12"/>
          </p:nvPr>
        </p:nvSpPr>
        <p:spPr>
          <a:noFill/>
        </p:spPr>
        <p:txBody>
          <a:bodyPr/>
          <a:lstStyle/>
          <a:p>
            <a:fld id="{F66E0AB3-8C7D-414E-9F4F-B77B69E97BBA}" type="slidenum">
              <a:rPr lang="en-US" smtClean="0"/>
              <a:pPr/>
              <a:t>69</a:t>
            </a:fld>
            <a:endParaRPr lang="en-US" smtClean="0"/>
          </a:p>
        </p:txBody>
      </p:sp>
      <p:sp>
        <p:nvSpPr>
          <p:cNvPr id="143363" name="Rectangle 2"/>
          <p:cNvSpPr>
            <a:spLocks noGrp="1" noChangeArrowheads="1"/>
          </p:cNvSpPr>
          <p:nvPr>
            <p:ph type="title"/>
          </p:nvPr>
        </p:nvSpPr>
        <p:spPr/>
        <p:txBody>
          <a:bodyPr/>
          <a:lstStyle/>
          <a:p>
            <a:pPr eaLnBrk="1" hangingPunct="1"/>
            <a:r>
              <a:rPr lang="en-US" smtClean="0"/>
              <a:t>Internship Agreements</a:t>
            </a:r>
          </a:p>
        </p:txBody>
      </p:sp>
      <p:sp>
        <p:nvSpPr>
          <p:cNvPr id="143364" name="Rectangle 3"/>
          <p:cNvSpPr>
            <a:spLocks noGrp="1" noChangeArrowheads="1"/>
          </p:cNvSpPr>
          <p:nvPr>
            <p:ph type="body" sz="half" idx="1"/>
          </p:nvPr>
        </p:nvSpPr>
        <p:spPr>
          <a:xfrm>
            <a:off x="457200" y="1600200"/>
            <a:ext cx="4033838" cy="4525963"/>
          </a:xfrm>
        </p:spPr>
        <p:txBody>
          <a:bodyPr/>
          <a:lstStyle/>
          <a:p>
            <a:pPr eaLnBrk="1" hangingPunct="1">
              <a:lnSpc>
                <a:spcPct val="90000"/>
              </a:lnSpc>
            </a:pPr>
            <a:r>
              <a:rPr lang="en-US" sz="2800" smtClean="0"/>
              <a:t>NOT a legal contract or agreement</a:t>
            </a:r>
          </a:p>
          <a:p>
            <a:pPr eaLnBrk="1" hangingPunct="1">
              <a:lnSpc>
                <a:spcPct val="90000"/>
              </a:lnSpc>
            </a:pPr>
            <a:endParaRPr lang="en-US" sz="2800" smtClean="0"/>
          </a:p>
          <a:p>
            <a:pPr eaLnBrk="1" hangingPunct="1">
              <a:lnSpc>
                <a:spcPct val="90000"/>
              </a:lnSpc>
            </a:pPr>
            <a:r>
              <a:rPr lang="en-US" sz="2800" smtClean="0"/>
              <a:t>Different from facility affiliation agreements – these are between legal departments of school and hosting facility – each one is different</a:t>
            </a:r>
          </a:p>
        </p:txBody>
      </p:sp>
      <p:pic>
        <p:nvPicPr>
          <p:cNvPr id="143365" name="Picture 4"/>
          <p:cNvPicPr>
            <a:picLocks noChangeAspect="1" noChangeArrowheads="1"/>
          </p:cNvPicPr>
          <p:nvPr/>
        </p:nvPicPr>
        <p:blipFill>
          <a:blip r:embed="rId2"/>
          <a:srcRect/>
          <a:stretch>
            <a:fillRect/>
          </a:stretch>
        </p:blipFill>
        <p:spPr bwMode="auto">
          <a:xfrm>
            <a:off x="4495800" y="3352800"/>
            <a:ext cx="152400" cy="152400"/>
          </a:xfrm>
          <a:prstGeom prst="rect">
            <a:avLst/>
          </a:prstGeom>
          <a:noFill/>
          <a:ln w="9525">
            <a:noFill/>
            <a:miter lim="800000"/>
            <a:headEnd/>
            <a:tailEnd/>
          </a:ln>
        </p:spPr>
      </p:pic>
      <p:pic>
        <p:nvPicPr>
          <p:cNvPr id="143366" name="Picture 5" descr="bd07166_"/>
          <p:cNvPicPr>
            <a:picLocks noGrp="1" noChangeAspect="1" noChangeArrowheads="1"/>
          </p:cNvPicPr>
          <p:nvPr>
            <p:ph type="clipArt" sz="half" idx="2"/>
          </p:nvPr>
        </p:nvPicPr>
        <p:blipFill>
          <a:blip r:embed="rId3"/>
          <a:srcRect/>
          <a:stretch>
            <a:fillRect/>
          </a:stretch>
        </p:blipFill>
        <p:spPr>
          <a:xfrm>
            <a:off x="4732338" y="1600200"/>
            <a:ext cx="3873500" cy="4525963"/>
          </a:xfr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1746" name="Slide Number Placeholder 6"/>
          <p:cNvSpPr>
            <a:spLocks noGrp="1"/>
          </p:cNvSpPr>
          <p:nvPr>
            <p:ph type="sldNum" sz="quarter" idx="12"/>
          </p:nvPr>
        </p:nvSpPr>
        <p:spPr>
          <a:noFill/>
        </p:spPr>
        <p:txBody>
          <a:bodyPr/>
          <a:lstStyle/>
          <a:p>
            <a:fld id="{C5534BE2-C74B-4DC6-87E3-B2FE5DAB8FD5}" type="slidenum">
              <a:rPr lang="en-US" smtClean="0"/>
              <a:pPr/>
              <a:t>7</a:t>
            </a:fld>
            <a:endParaRPr lang="en-US" smtClean="0"/>
          </a:p>
        </p:txBody>
      </p:sp>
      <p:sp>
        <p:nvSpPr>
          <p:cNvPr id="31747" name="Rectangle 2"/>
          <p:cNvSpPr>
            <a:spLocks noGrp="1" noChangeArrowheads="1"/>
          </p:cNvSpPr>
          <p:nvPr>
            <p:ph type="title"/>
          </p:nvPr>
        </p:nvSpPr>
        <p:spPr/>
        <p:txBody>
          <a:bodyPr/>
          <a:lstStyle/>
          <a:p>
            <a:pPr eaLnBrk="1" hangingPunct="1"/>
            <a:r>
              <a:rPr lang="en-US" smtClean="0"/>
              <a:t>Elements of Supervision</a:t>
            </a:r>
          </a:p>
        </p:txBody>
      </p:sp>
      <p:sp>
        <p:nvSpPr>
          <p:cNvPr id="31748" name="Rectangle 3"/>
          <p:cNvSpPr>
            <a:spLocks noGrp="1" noChangeArrowheads="1"/>
          </p:cNvSpPr>
          <p:nvPr>
            <p:ph type="body" sz="half" idx="1"/>
          </p:nvPr>
        </p:nvSpPr>
        <p:spPr>
          <a:xfrm>
            <a:off x="457200" y="1600200"/>
            <a:ext cx="4033838" cy="4525963"/>
          </a:xfrm>
        </p:spPr>
        <p:txBody>
          <a:bodyPr/>
          <a:lstStyle/>
          <a:p>
            <a:pPr eaLnBrk="1" hangingPunct="1">
              <a:buFontTx/>
              <a:buNone/>
            </a:pPr>
            <a:endParaRPr lang="en-US" sz="1600" smtClean="0"/>
          </a:p>
          <a:p>
            <a:pPr eaLnBrk="1" hangingPunct="1">
              <a:buFontTx/>
              <a:buNone/>
            </a:pPr>
            <a:endParaRPr lang="en-US" smtClean="0"/>
          </a:p>
          <a:p>
            <a:pPr eaLnBrk="1" hangingPunct="1"/>
            <a:endParaRPr lang="en-US" smtClean="0"/>
          </a:p>
        </p:txBody>
      </p:sp>
      <p:sp>
        <p:nvSpPr>
          <p:cNvPr id="31749" name="Rectangle 4"/>
          <p:cNvSpPr>
            <a:spLocks noGrp="1" noChangeArrowheads="1"/>
          </p:cNvSpPr>
          <p:nvPr>
            <p:ph type="body" sz="half" idx="2"/>
          </p:nvPr>
        </p:nvSpPr>
        <p:spPr>
          <a:xfrm>
            <a:off x="990600" y="1600200"/>
            <a:ext cx="6934200" cy="4525963"/>
          </a:xfrm>
        </p:spPr>
        <p:txBody>
          <a:bodyPr/>
          <a:lstStyle/>
          <a:p>
            <a:pPr eaLnBrk="1" hangingPunct="1"/>
            <a:r>
              <a:rPr lang="en-US" smtClean="0"/>
              <a:t>Acquisition of knowledge &amp; skills by:</a:t>
            </a:r>
          </a:p>
          <a:p>
            <a:pPr lvl="1" eaLnBrk="1" hangingPunct="1"/>
            <a:r>
              <a:rPr lang="en-US" smtClean="0"/>
              <a:t>Instruction</a:t>
            </a:r>
          </a:p>
          <a:p>
            <a:pPr lvl="1" eaLnBrk="1" hangingPunct="1"/>
            <a:r>
              <a:rPr lang="en-US" smtClean="0"/>
              <a:t>Modeling</a:t>
            </a:r>
          </a:p>
          <a:p>
            <a:pPr lvl="1" eaLnBrk="1" hangingPunct="1"/>
            <a:r>
              <a:rPr lang="en-US" smtClean="0"/>
              <a:t>Mutual problem-solving</a:t>
            </a:r>
          </a:p>
          <a:p>
            <a:pPr lvl="1" eaLnBrk="1" hangingPunct="1">
              <a:buFontTx/>
              <a:buNone/>
            </a:pPr>
            <a:r>
              <a:rPr lang="en-US" smtClean="0"/>
              <a:t> 	</a:t>
            </a:r>
          </a:p>
          <a:p>
            <a:pPr lvl="1" eaLnBrk="1" hangingPunct="1">
              <a:buFontTx/>
              <a:buNone/>
            </a:pPr>
            <a:r>
              <a:rPr lang="en-US" i="1" smtClean="0"/>
              <a:t>“</a:t>
            </a:r>
            <a:r>
              <a:rPr lang="en-US" i="1" smtClean="0">
                <a:latin typeface="Book Antiqua" pitchFamily="18" charset="0"/>
              </a:rPr>
              <a:t>Tell me and I forget; show me and I remember; involve me and I understand.”                                                                          		-Unknown</a:t>
            </a:r>
          </a:p>
          <a:p>
            <a:pPr eaLnBrk="1" hangingPunct="1">
              <a:buFontTx/>
              <a:buNone/>
            </a:pPr>
            <a:endParaRPr lang="en-US" sz="2400" i="1" smtClean="0">
              <a:latin typeface="Book Antiqua" pitchFamily="18" charset="0"/>
            </a:endParaRP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4386" name="Slide Number Placeholder 6"/>
          <p:cNvSpPr>
            <a:spLocks noGrp="1"/>
          </p:cNvSpPr>
          <p:nvPr>
            <p:ph type="sldNum" sz="quarter" idx="12"/>
          </p:nvPr>
        </p:nvSpPr>
        <p:spPr>
          <a:noFill/>
        </p:spPr>
        <p:txBody>
          <a:bodyPr/>
          <a:lstStyle/>
          <a:p>
            <a:fld id="{AA20E361-1BF8-468B-93C5-7FDA524D8C2B}" type="slidenum">
              <a:rPr lang="en-US" smtClean="0"/>
              <a:pPr/>
              <a:t>70</a:t>
            </a:fld>
            <a:endParaRPr lang="en-US" smtClean="0"/>
          </a:p>
        </p:txBody>
      </p:sp>
      <p:sp>
        <p:nvSpPr>
          <p:cNvPr id="144387" name="Rectangle 2"/>
          <p:cNvSpPr>
            <a:spLocks noGrp="1" noChangeArrowheads="1"/>
          </p:cNvSpPr>
          <p:nvPr>
            <p:ph type="title"/>
          </p:nvPr>
        </p:nvSpPr>
        <p:spPr/>
        <p:txBody>
          <a:bodyPr/>
          <a:lstStyle/>
          <a:p>
            <a:pPr eaLnBrk="1" hangingPunct="1"/>
            <a:r>
              <a:rPr lang="en-US" smtClean="0"/>
              <a:t>Internship Agreements - 2</a:t>
            </a:r>
          </a:p>
        </p:txBody>
      </p:sp>
      <p:sp>
        <p:nvSpPr>
          <p:cNvPr id="144388" name="Rectangle 3"/>
          <p:cNvSpPr>
            <a:spLocks noGrp="1" noChangeArrowheads="1"/>
          </p:cNvSpPr>
          <p:nvPr>
            <p:ph type="body" sz="half" idx="1"/>
          </p:nvPr>
        </p:nvSpPr>
        <p:spPr>
          <a:xfrm>
            <a:off x="457200" y="1600200"/>
            <a:ext cx="4033838" cy="4525963"/>
          </a:xfrm>
        </p:spPr>
        <p:txBody>
          <a:bodyPr/>
          <a:lstStyle/>
          <a:p>
            <a:pPr eaLnBrk="1" hangingPunct="1"/>
            <a:r>
              <a:rPr lang="en-US" sz="2400" smtClean="0"/>
              <a:t>Agreements are supposed to be initiated by the academic faculty</a:t>
            </a:r>
          </a:p>
          <a:p>
            <a:pPr eaLnBrk="1" hangingPunct="1"/>
            <a:r>
              <a:rPr lang="en-US" sz="2400" smtClean="0"/>
              <a:t>This is not always the case</a:t>
            </a:r>
          </a:p>
          <a:p>
            <a:pPr eaLnBrk="1" hangingPunct="1"/>
            <a:endParaRPr lang="en-US" sz="2400" smtClean="0"/>
          </a:p>
          <a:p>
            <a:pPr eaLnBrk="1" hangingPunct="1"/>
            <a:r>
              <a:rPr lang="en-US" sz="2400" smtClean="0"/>
              <a:t>Have your own ideas about what you need to know about an intern - ASK</a:t>
            </a:r>
          </a:p>
        </p:txBody>
      </p:sp>
      <p:sp>
        <p:nvSpPr>
          <p:cNvPr id="144389" name="Rectangle 4"/>
          <p:cNvSpPr>
            <a:spLocks noGrp="1" noChangeArrowheads="1"/>
          </p:cNvSpPr>
          <p:nvPr>
            <p:ph type="body" sz="half" idx="2"/>
          </p:nvPr>
        </p:nvSpPr>
        <p:spPr>
          <a:xfrm>
            <a:off x="4652963" y="1600200"/>
            <a:ext cx="4033837" cy="4525963"/>
          </a:xfrm>
        </p:spPr>
        <p:txBody>
          <a:bodyPr/>
          <a:lstStyle/>
          <a:p>
            <a:pPr eaLnBrk="1" hangingPunct="1"/>
            <a:r>
              <a:rPr lang="en-US" sz="2400" smtClean="0"/>
              <a:t>Many forms and formats</a:t>
            </a:r>
          </a:p>
          <a:p>
            <a:pPr eaLnBrk="1" hangingPunct="1"/>
            <a:r>
              <a:rPr lang="en-US" sz="2400" smtClean="0"/>
              <a:t>As ID, you are able to amend the form PRIOR to the intern’s start date – Send back to academic faculty for re-approval</a:t>
            </a:r>
          </a:p>
          <a:p>
            <a:pPr eaLnBrk="1" hangingPunct="1"/>
            <a:endParaRPr lang="en-US" sz="2400" smtClean="0"/>
          </a:p>
          <a:p>
            <a:pPr eaLnBrk="1" hangingPunct="1"/>
            <a:r>
              <a:rPr lang="en-US" sz="2400" smtClean="0"/>
              <a:t>Feel free to ask for an agreement from an academic faculty member</a:t>
            </a:r>
          </a:p>
        </p:txBody>
      </p:sp>
      <p:pic>
        <p:nvPicPr>
          <p:cNvPr id="144390" name="Picture 5"/>
          <p:cNvPicPr>
            <a:picLocks noChangeAspect="1" noChangeArrowheads="1"/>
          </p:cNvPicPr>
          <p:nvPr/>
        </p:nvPicPr>
        <p:blipFill>
          <a:blip r:embed="rId2"/>
          <a:srcRect/>
          <a:stretch>
            <a:fillRect/>
          </a:stretch>
        </p:blipFill>
        <p:spPr bwMode="auto">
          <a:xfrm>
            <a:off x="4495800" y="3352800"/>
            <a:ext cx="152400" cy="152400"/>
          </a:xfrm>
          <a:prstGeom prst="rect">
            <a:avLst/>
          </a:prstGeom>
          <a:noFill/>
          <a:ln w="9525">
            <a:noFill/>
            <a:miter lim="800000"/>
            <a:headEnd/>
            <a:tailEnd/>
          </a:ln>
        </p:spPr>
      </p:pic>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5410" name="Slide Number Placeholder 5"/>
          <p:cNvSpPr>
            <a:spLocks noGrp="1"/>
          </p:cNvSpPr>
          <p:nvPr>
            <p:ph type="sldNum" sz="quarter" idx="12"/>
          </p:nvPr>
        </p:nvSpPr>
        <p:spPr>
          <a:noFill/>
        </p:spPr>
        <p:txBody>
          <a:bodyPr/>
          <a:lstStyle/>
          <a:p>
            <a:fld id="{63FABC37-CBA8-4A9A-8AB2-2FE944B36DD9}" type="slidenum">
              <a:rPr lang="en-US" smtClean="0"/>
              <a:pPr/>
              <a:t>71</a:t>
            </a:fld>
            <a:endParaRPr lang="en-US" smtClean="0"/>
          </a:p>
        </p:txBody>
      </p:sp>
      <p:sp>
        <p:nvSpPr>
          <p:cNvPr id="145411" name="Rectangle 2"/>
          <p:cNvSpPr>
            <a:spLocks noGrp="1" noChangeArrowheads="1"/>
          </p:cNvSpPr>
          <p:nvPr>
            <p:ph type="body" idx="1"/>
          </p:nvPr>
        </p:nvSpPr>
        <p:spPr>
          <a:xfrm>
            <a:off x="685800" y="152400"/>
            <a:ext cx="7772400" cy="5943600"/>
          </a:xfrm>
        </p:spPr>
        <p:txBody>
          <a:bodyPr/>
          <a:lstStyle/>
          <a:p>
            <a:pPr eaLnBrk="1" hangingPunct="1"/>
            <a:r>
              <a:rPr lang="en-US" sz="2800" smtClean="0"/>
              <a:t>A </a:t>
            </a:r>
            <a:r>
              <a:rPr lang="en-US" sz="2800" i="1" smtClean="0"/>
              <a:t>written</a:t>
            </a:r>
            <a:r>
              <a:rPr lang="en-US" sz="2800" smtClean="0"/>
              <a:t> internship agreement will also be made between the student, internship supervisor, and the academic faculty </a:t>
            </a:r>
            <a:r>
              <a:rPr lang="en-US" sz="2800" i="1" smtClean="0"/>
              <a:t>to describe the student’s level of performance at the initiation of the internship and the expected student’s level of performance in demonstrating the required exit-level competencies at the conclusion of the internship</a:t>
            </a:r>
            <a:r>
              <a:rPr lang="en-US" sz="2800" smtClean="0"/>
              <a:t>.</a:t>
            </a:r>
          </a:p>
          <a:p>
            <a:pPr eaLnBrk="1" hangingPunct="1"/>
            <a:r>
              <a:rPr lang="en-US" sz="2800" smtClean="0"/>
              <a:t> The internship agreement may also include other pertinent information, such as the length of the internship; the student’s work schedule; the supervision plan; role and responsibilities of each party; and health, liability, and insurance issues. </a:t>
            </a:r>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6434" name="Slide Number Placeholder 5"/>
          <p:cNvSpPr>
            <a:spLocks noGrp="1"/>
          </p:cNvSpPr>
          <p:nvPr>
            <p:ph type="sldNum" sz="quarter" idx="12"/>
          </p:nvPr>
        </p:nvSpPr>
        <p:spPr>
          <a:noFill/>
        </p:spPr>
        <p:txBody>
          <a:bodyPr/>
          <a:lstStyle/>
          <a:p>
            <a:fld id="{2F496AE0-6B18-49DA-A4B1-A7090C82BC73}" type="slidenum">
              <a:rPr lang="en-US" smtClean="0"/>
              <a:pPr/>
              <a:t>72</a:t>
            </a:fld>
            <a:endParaRPr lang="en-US" smtClean="0"/>
          </a:p>
        </p:txBody>
      </p:sp>
      <p:sp>
        <p:nvSpPr>
          <p:cNvPr id="146435" name="Rectangle 2"/>
          <p:cNvSpPr>
            <a:spLocks noGrp="1" noChangeArrowheads="1"/>
          </p:cNvSpPr>
          <p:nvPr>
            <p:ph type="body" idx="1"/>
          </p:nvPr>
        </p:nvSpPr>
        <p:spPr>
          <a:xfrm>
            <a:off x="685800" y="609600"/>
            <a:ext cx="7772400" cy="5486400"/>
          </a:xfrm>
        </p:spPr>
        <p:txBody>
          <a:bodyPr/>
          <a:lstStyle/>
          <a:p>
            <a:pPr eaLnBrk="1" hangingPunct="1"/>
            <a:r>
              <a:rPr lang="en-US" sz="2800" smtClean="0"/>
              <a:t>The content and format of each internship agreement may vary according to the situation and parties involved. This internship agreement is required for both the university affiliated and AMTA national roster internship programs. </a:t>
            </a:r>
          </a:p>
          <a:p>
            <a:pPr eaLnBrk="1" hangingPunct="1"/>
            <a:endParaRPr lang="en-US" sz="2800" smtClean="0"/>
          </a:p>
          <a:p>
            <a:pPr eaLnBrk="1" hangingPunct="1"/>
            <a:r>
              <a:rPr lang="en-US" sz="2800" smtClean="0"/>
              <a:t>These individualized training plans and internship agreements are separate and distinct from any affiliation agreements or other legal documents that delineate the terms of the relationship between the university and the clinical training site(s).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7458" name="Slide Number Placeholder 5"/>
          <p:cNvSpPr>
            <a:spLocks noGrp="1"/>
          </p:cNvSpPr>
          <p:nvPr>
            <p:ph type="sldNum" sz="quarter" idx="12"/>
          </p:nvPr>
        </p:nvSpPr>
        <p:spPr>
          <a:noFill/>
        </p:spPr>
        <p:txBody>
          <a:bodyPr/>
          <a:lstStyle/>
          <a:p>
            <a:fld id="{4A0BD5F7-C858-4C68-9FE0-15CF08C5D442}" type="slidenum">
              <a:rPr lang="en-US" smtClean="0"/>
              <a:pPr/>
              <a:t>73</a:t>
            </a:fld>
            <a:endParaRPr lang="en-US" smtClean="0"/>
          </a:p>
        </p:txBody>
      </p:sp>
      <p:sp>
        <p:nvSpPr>
          <p:cNvPr id="147459" name="Rectangle 2"/>
          <p:cNvSpPr>
            <a:spLocks noGrp="1" noChangeArrowheads="1"/>
          </p:cNvSpPr>
          <p:nvPr>
            <p:ph type="title"/>
          </p:nvPr>
        </p:nvSpPr>
        <p:spPr/>
        <p:txBody>
          <a:bodyPr/>
          <a:lstStyle/>
          <a:p>
            <a:pPr eaLnBrk="1" hangingPunct="1"/>
            <a:r>
              <a:rPr lang="en-US" smtClean="0"/>
              <a:t>AMTA Competencies</a:t>
            </a:r>
          </a:p>
        </p:txBody>
      </p:sp>
      <p:sp>
        <p:nvSpPr>
          <p:cNvPr id="147460" name="Rectangle 3"/>
          <p:cNvSpPr>
            <a:spLocks noGrp="1" noChangeArrowheads="1"/>
          </p:cNvSpPr>
          <p:nvPr>
            <p:ph type="body" idx="1"/>
          </p:nvPr>
        </p:nvSpPr>
        <p:spPr/>
        <p:txBody>
          <a:bodyPr/>
          <a:lstStyle/>
          <a:p>
            <a:pPr eaLnBrk="1" hangingPunct="1">
              <a:lnSpc>
                <a:spcPct val="90000"/>
              </a:lnSpc>
            </a:pPr>
            <a:r>
              <a:rPr lang="en-US" sz="2800" smtClean="0"/>
              <a:t>Foundation of all Music Therapy Education Programs – INCLUDING internships!</a:t>
            </a:r>
          </a:p>
          <a:p>
            <a:pPr eaLnBrk="1" hangingPunct="1">
              <a:lnSpc>
                <a:spcPct val="90000"/>
              </a:lnSpc>
            </a:pPr>
            <a:r>
              <a:rPr lang="en-US" sz="2800" smtClean="0"/>
              <a:t>AMTA Professional Competencies </a:t>
            </a:r>
          </a:p>
          <a:p>
            <a:pPr eaLnBrk="1" hangingPunct="1">
              <a:lnSpc>
                <a:spcPct val="90000"/>
              </a:lnSpc>
            </a:pPr>
            <a:r>
              <a:rPr lang="en-US" sz="2800" smtClean="0"/>
              <a:t>AMTA Standards of Education and Clinical Training</a:t>
            </a:r>
          </a:p>
          <a:p>
            <a:pPr eaLnBrk="1" hangingPunct="1">
              <a:lnSpc>
                <a:spcPct val="90000"/>
              </a:lnSpc>
            </a:pPr>
            <a:r>
              <a:rPr lang="en-US" sz="2800" smtClean="0"/>
              <a:t>“4) Internship programs shall be designed according to competency objectives delineated by the Association, and in relation to the competency objectives addressed by affiliate academic institutions.” (From the </a:t>
            </a:r>
            <a:r>
              <a:rPr lang="en-US" sz="2800" i="1" smtClean="0"/>
              <a:t>AMTA Standards of Education and Clinical Training)</a:t>
            </a:r>
            <a:endParaRPr lang="en-US" sz="2800" smtClean="0"/>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49506" name="Slide Number Placeholder 5"/>
          <p:cNvSpPr>
            <a:spLocks noGrp="1"/>
          </p:cNvSpPr>
          <p:nvPr>
            <p:ph type="sldNum" sz="quarter" idx="12"/>
          </p:nvPr>
        </p:nvSpPr>
        <p:spPr>
          <a:noFill/>
        </p:spPr>
        <p:txBody>
          <a:bodyPr/>
          <a:lstStyle/>
          <a:p>
            <a:fld id="{88737DD0-88B9-4234-A37C-FE78F6C2E3DF}" type="slidenum">
              <a:rPr lang="en-US" smtClean="0"/>
              <a:pPr/>
              <a:t>74</a:t>
            </a:fld>
            <a:endParaRPr lang="en-US" smtClean="0"/>
          </a:p>
        </p:txBody>
      </p:sp>
      <p:sp>
        <p:nvSpPr>
          <p:cNvPr id="149507" name="Rectangle 2"/>
          <p:cNvSpPr>
            <a:spLocks noGrp="1" noChangeArrowheads="1"/>
          </p:cNvSpPr>
          <p:nvPr>
            <p:ph type="body" idx="1"/>
          </p:nvPr>
        </p:nvSpPr>
        <p:spPr>
          <a:xfrm>
            <a:off x="685800" y="609600"/>
            <a:ext cx="7772400" cy="5486400"/>
          </a:xfrm>
        </p:spPr>
        <p:txBody>
          <a:bodyPr/>
          <a:lstStyle/>
          <a:p>
            <a:pPr eaLnBrk="1" hangingPunct="1"/>
            <a:r>
              <a:rPr lang="en-US" smtClean="0"/>
              <a:t>5) The academic institution and internship program shall evaluate students of its programs according to the competency requirements established by AMTA, and shall use the evaluation in determining each student’s readiness for graduation. </a:t>
            </a:r>
          </a:p>
          <a:p>
            <a:pPr eaLnBrk="1" hangingPunct="1"/>
            <a:endParaRPr lang="en-US" smtClean="0"/>
          </a:p>
          <a:p>
            <a:pPr eaLnBrk="1" hangingPunct="1"/>
            <a:r>
              <a:rPr lang="en-US" smtClean="0"/>
              <a:t>These competencies are the basis of internship agreements and should provide an outline for internship learning</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0530" name="Slide Number Placeholder 6"/>
          <p:cNvSpPr>
            <a:spLocks noGrp="1"/>
          </p:cNvSpPr>
          <p:nvPr>
            <p:ph type="sldNum" sz="quarter" idx="12"/>
          </p:nvPr>
        </p:nvSpPr>
        <p:spPr>
          <a:noFill/>
        </p:spPr>
        <p:txBody>
          <a:bodyPr/>
          <a:lstStyle/>
          <a:p>
            <a:fld id="{233F4EC9-D27E-4472-BA7C-EBBDF9181755}" type="slidenum">
              <a:rPr lang="en-US" smtClean="0"/>
              <a:pPr/>
              <a:t>75</a:t>
            </a:fld>
            <a:endParaRPr lang="en-US" smtClean="0"/>
          </a:p>
        </p:txBody>
      </p:sp>
      <p:sp>
        <p:nvSpPr>
          <p:cNvPr id="150531" name="Rectangle 2"/>
          <p:cNvSpPr>
            <a:spLocks noGrp="1" noChangeArrowheads="1"/>
          </p:cNvSpPr>
          <p:nvPr>
            <p:ph type="title"/>
          </p:nvPr>
        </p:nvSpPr>
        <p:spPr/>
        <p:txBody>
          <a:bodyPr/>
          <a:lstStyle/>
          <a:p>
            <a:pPr eaLnBrk="1" hangingPunct="1"/>
            <a:r>
              <a:rPr lang="en-US" smtClean="0"/>
              <a:t>Tenets of Competency-Based Training</a:t>
            </a:r>
          </a:p>
        </p:txBody>
      </p:sp>
      <p:sp>
        <p:nvSpPr>
          <p:cNvPr id="150532" name="Rectangle 3"/>
          <p:cNvSpPr>
            <a:spLocks noGrp="1" noChangeArrowheads="1"/>
          </p:cNvSpPr>
          <p:nvPr>
            <p:ph type="body" sz="half" idx="2"/>
          </p:nvPr>
        </p:nvSpPr>
        <p:spPr>
          <a:xfrm>
            <a:off x="4652963" y="1600200"/>
            <a:ext cx="4033837" cy="4525963"/>
          </a:xfrm>
        </p:spPr>
        <p:txBody>
          <a:bodyPr/>
          <a:lstStyle/>
          <a:p>
            <a:pPr eaLnBrk="1" hangingPunct="1"/>
            <a:r>
              <a:rPr lang="en-US" sz="2400" smtClean="0"/>
              <a:t>All members of the training team are aware of what is expected</a:t>
            </a:r>
          </a:p>
          <a:p>
            <a:pPr eaLnBrk="1" hangingPunct="1"/>
            <a:endParaRPr lang="en-US" sz="2400" smtClean="0"/>
          </a:p>
          <a:p>
            <a:pPr eaLnBrk="1" hangingPunct="1"/>
            <a:r>
              <a:rPr lang="en-US" sz="2400" smtClean="0"/>
              <a:t>Skills are clearly defined – not always the case with the AMTA Competencies</a:t>
            </a:r>
          </a:p>
          <a:p>
            <a:pPr eaLnBrk="1" hangingPunct="1"/>
            <a:endParaRPr lang="en-US" sz="2400" smtClean="0"/>
          </a:p>
          <a:p>
            <a:pPr eaLnBrk="1" hangingPunct="1"/>
            <a:r>
              <a:rPr lang="en-US" sz="2400" smtClean="0"/>
              <a:t>Format is PASS/FAIL or YES/NO – can they do it?</a:t>
            </a:r>
          </a:p>
        </p:txBody>
      </p:sp>
      <p:pic>
        <p:nvPicPr>
          <p:cNvPr id="150533" name="Picture 4" descr="sy00170_"/>
          <p:cNvPicPr>
            <a:picLocks noGrp="1" noChangeAspect="1" noChangeArrowheads="1"/>
          </p:cNvPicPr>
          <p:nvPr>
            <p:ph type="clipArt" sz="half" idx="1"/>
          </p:nvPr>
        </p:nvPicPr>
        <p:blipFill>
          <a:blip r:embed="rId3"/>
          <a:srcRect/>
          <a:stretch>
            <a:fillRect/>
          </a:stretch>
        </p:blipFill>
        <p:spPr>
          <a:xfrm>
            <a:off x="457200" y="2566988"/>
            <a:ext cx="4033838" cy="2592387"/>
          </a:xfrm>
        </p:spPr>
      </p:pic>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2578" name="Slide Number Placeholder 5"/>
          <p:cNvSpPr>
            <a:spLocks noGrp="1"/>
          </p:cNvSpPr>
          <p:nvPr>
            <p:ph type="sldNum" sz="quarter" idx="12"/>
          </p:nvPr>
        </p:nvSpPr>
        <p:spPr>
          <a:noFill/>
        </p:spPr>
        <p:txBody>
          <a:bodyPr/>
          <a:lstStyle/>
          <a:p>
            <a:fld id="{607DA289-871D-4793-A224-FA899DD9E4F8}" type="slidenum">
              <a:rPr lang="en-US" smtClean="0"/>
              <a:pPr/>
              <a:t>76</a:t>
            </a:fld>
            <a:endParaRPr lang="en-US" smtClean="0"/>
          </a:p>
        </p:txBody>
      </p:sp>
      <p:sp>
        <p:nvSpPr>
          <p:cNvPr id="152579" name="Rectangle 2"/>
          <p:cNvSpPr>
            <a:spLocks noGrp="1" noChangeArrowheads="1"/>
          </p:cNvSpPr>
          <p:nvPr>
            <p:ph type="title"/>
          </p:nvPr>
        </p:nvSpPr>
        <p:spPr/>
        <p:txBody>
          <a:bodyPr/>
          <a:lstStyle/>
          <a:p>
            <a:pPr eaLnBrk="1" hangingPunct="1"/>
            <a:r>
              <a:rPr lang="en-US" smtClean="0"/>
              <a:t>AMTA Competencies</a:t>
            </a:r>
          </a:p>
        </p:txBody>
      </p:sp>
      <p:sp>
        <p:nvSpPr>
          <p:cNvPr id="152580" name="Rectangle 3"/>
          <p:cNvSpPr>
            <a:spLocks noGrp="1" noChangeArrowheads="1"/>
          </p:cNvSpPr>
          <p:nvPr>
            <p:ph type="body" idx="1"/>
          </p:nvPr>
        </p:nvSpPr>
        <p:spPr/>
        <p:txBody>
          <a:bodyPr/>
          <a:lstStyle/>
          <a:p>
            <a:pPr eaLnBrk="1" hangingPunct="1">
              <a:lnSpc>
                <a:spcPct val="90000"/>
              </a:lnSpc>
            </a:pPr>
            <a:r>
              <a:rPr lang="en-US" sz="2800" smtClean="0"/>
              <a:t>LONG document</a:t>
            </a:r>
          </a:p>
          <a:p>
            <a:pPr eaLnBrk="1" hangingPunct="1">
              <a:lnSpc>
                <a:spcPct val="90000"/>
              </a:lnSpc>
            </a:pPr>
            <a:endParaRPr lang="en-US" sz="2800" smtClean="0"/>
          </a:p>
          <a:p>
            <a:pPr eaLnBrk="1" hangingPunct="1">
              <a:lnSpc>
                <a:spcPct val="90000"/>
              </a:lnSpc>
            </a:pPr>
            <a:r>
              <a:rPr lang="en-US" sz="2800" smtClean="0"/>
              <a:t>Competencies are open to interpretation – skills are not defined as competencies – each ID has to define skills under each competency</a:t>
            </a:r>
          </a:p>
          <a:p>
            <a:pPr eaLnBrk="1" hangingPunct="1">
              <a:lnSpc>
                <a:spcPct val="90000"/>
              </a:lnSpc>
            </a:pPr>
            <a:endParaRPr lang="en-US" sz="2800" smtClean="0"/>
          </a:p>
          <a:p>
            <a:pPr eaLnBrk="1" hangingPunct="1">
              <a:lnSpc>
                <a:spcPct val="90000"/>
              </a:lnSpc>
            </a:pPr>
            <a:r>
              <a:rPr lang="en-US" sz="2800" smtClean="0"/>
              <a:t>Interpret each competency in skill-based terms to provide you with a framework for how to evaluate each skill</a:t>
            </a:r>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3602" name="Slide Number Placeholder 6"/>
          <p:cNvSpPr>
            <a:spLocks noGrp="1"/>
          </p:cNvSpPr>
          <p:nvPr>
            <p:ph type="sldNum" sz="quarter" idx="12"/>
          </p:nvPr>
        </p:nvSpPr>
        <p:spPr>
          <a:noFill/>
        </p:spPr>
        <p:txBody>
          <a:bodyPr/>
          <a:lstStyle/>
          <a:p>
            <a:fld id="{5E32B208-9DC6-412C-BF4A-799E1F580705}" type="slidenum">
              <a:rPr lang="en-US" smtClean="0"/>
              <a:pPr/>
              <a:t>77</a:t>
            </a:fld>
            <a:endParaRPr lang="en-US" smtClean="0"/>
          </a:p>
        </p:txBody>
      </p:sp>
      <p:sp>
        <p:nvSpPr>
          <p:cNvPr id="153603" name="Rectangle 2"/>
          <p:cNvSpPr>
            <a:spLocks noGrp="1" noChangeArrowheads="1"/>
          </p:cNvSpPr>
          <p:nvPr>
            <p:ph type="title"/>
          </p:nvPr>
        </p:nvSpPr>
        <p:spPr/>
        <p:txBody>
          <a:bodyPr/>
          <a:lstStyle/>
          <a:p>
            <a:pPr eaLnBrk="1" hangingPunct="1"/>
            <a:r>
              <a:rPr lang="en-US" smtClean="0"/>
              <a:t>Competency Practice</a:t>
            </a:r>
          </a:p>
        </p:txBody>
      </p:sp>
      <p:sp>
        <p:nvSpPr>
          <p:cNvPr id="153604" name="Rectangle 3"/>
          <p:cNvSpPr>
            <a:spLocks noGrp="1" noChangeArrowheads="1"/>
          </p:cNvSpPr>
          <p:nvPr>
            <p:ph type="body" sz="half" idx="1"/>
          </p:nvPr>
        </p:nvSpPr>
        <p:spPr>
          <a:xfrm>
            <a:off x="457200" y="1600200"/>
            <a:ext cx="4033838" cy="4525963"/>
          </a:xfrm>
        </p:spPr>
        <p:txBody>
          <a:bodyPr/>
          <a:lstStyle/>
          <a:p>
            <a:pPr eaLnBrk="1" hangingPunct="1"/>
            <a:r>
              <a:rPr lang="en-US" smtClean="0"/>
              <a:t>Competency 1.1 – Recognize standard works in the literature</a:t>
            </a:r>
          </a:p>
          <a:p>
            <a:pPr eaLnBrk="1" hangingPunct="1"/>
            <a:r>
              <a:rPr lang="en-US" smtClean="0"/>
              <a:t>What are standard works?</a:t>
            </a:r>
          </a:p>
          <a:p>
            <a:pPr eaLnBrk="1" hangingPunct="1"/>
            <a:r>
              <a:rPr lang="en-US" smtClean="0"/>
              <a:t>What would a professor use to evaluate this competency?</a:t>
            </a:r>
          </a:p>
        </p:txBody>
      </p:sp>
      <p:sp>
        <p:nvSpPr>
          <p:cNvPr id="153605" name="Rectangle 4"/>
          <p:cNvSpPr>
            <a:spLocks noGrp="1" noChangeArrowheads="1"/>
          </p:cNvSpPr>
          <p:nvPr>
            <p:ph type="body" sz="half" idx="2"/>
          </p:nvPr>
        </p:nvSpPr>
        <p:spPr>
          <a:xfrm>
            <a:off x="4652963" y="1600200"/>
            <a:ext cx="4033837" cy="4525963"/>
          </a:xfrm>
        </p:spPr>
        <p:txBody>
          <a:bodyPr/>
          <a:lstStyle/>
          <a:p>
            <a:pPr eaLnBrk="1" hangingPunct="1">
              <a:lnSpc>
                <a:spcPct val="90000"/>
              </a:lnSpc>
            </a:pPr>
            <a:r>
              <a:rPr lang="en-US" smtClean="0"/>
              <a:t>Is the professor’s definition the same as yours?</a:t>
            </a:r>
          </a:p>
          <a:p>
            <a:pPr eaLnBrk="1" hangingPunct="1">
              <a:lnSpc>
                <a:spcPct val="90000"/>
              </a:lnSpc>
            </a:pPr>
            <a:r>
              <a:rPr lang="en-US" smtClean="0"/>
              <a:t>How will interns demonstrate this skill to you? How will you evaluate?</a:t>
            </a:r>
          </a:p>
          <a:p>
            <a:pPr eaLnBrk="1" hangingPunct="1">
              <a:lnSpc>
                <a:spcPct val="90000"/>
              </a:lnSpc>
            </a:pPr>
            <a:r>
              <a:rPr lang="en-US" smtClean="0"/>
              <a:t>Do you even want to take time to evaluate this skill?</a:t>
            </a:r>
          </a:p>
        </p:txBody>
      </p: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5650" name="Slide Number Placeholder 5"/>
          <p:cNvSpPr>
            <a:spLocks noGrp="1"/>
          </p:cNvSpPr>
          <p:nvPr>
            <p:ph type="sldNum" sz="quarter" idx="12"/>
          </p:nvPr>
        </p:nvSpPr>
        <p:spPr>
          <a:noFill/>
        </p:spPr>
        <p:txBody>
          <a:bodyPr/>
          <a:lstStyle/>
          <a:p>
            <a:fld id="{7B6B8783-5938-4886-831D-48BB15FA0CD7}" type="slidenum">
              <a:rPr lang="en-US" smtClean="0"/>
              <a:pPr/>
              <a:t>78</a:t>
            </a:fld>
            <a:endParaRPr lang="en-US" smtClean="0"/>
          </a:p>
        </p:txBody>
      </p:sp>
      <p:sp>
        <p:nvSpPr>
          <p:cNvPr id="155651" name="Rectangle 2"/>
          <p:cNvSpPr>
            <a:spLocks noGrp="1" noChangeArrowheads="1"/>
          </p:cNvSpPr>
          <p:nvPr>
            <p:ph type="title"/>
          </p:nvPr>
        </p:nvSpPr>
        <p:spPr/>
        <p:txBody>
          <a:bodyPr/>
          <a:lstStyle/>
          <a:p>
            <a:pPr eaLnBrk="1" hangingPunct="1"/>
            <a:r>
              <a:rPr lang="en-US" smtClean="0"/>
              <a:t>Competency Practice - 2</a:t>
            </a:r>
          </a:p>
        </p:txBody>
      </p:sp>
      <p:sp>
        <p:nvSpPr>
          <p:cNvPr id="155652" name="Rectangle 3"/>
          <p:cNvSpPr>
            <a:spLocks noGrp="1" noChangeArrowheads="1"/>
          </p:cNvSpPr>
          <p:nvPr>
            <p:ph type="body" idx="1"/>
          </p:nvPr>
        </p:nvSpPr>
        <p:spPr/>
        <p:txBody>
          <a:bodyPr/>
          <a:lstStyle/>
          <a:p>
            <a:pPr eaLnBrk="1" hangingPunct="1">
              <a:lnSpc>
                <a:spcPct val="90000"/>
              </a:lnSpc>
            </a:pPr>
            <a:r>
              <a:rPr lang="en-US" smtClean="0"/>
              <a:t>You need to let interns know how you will be evaluating them at the beginning of the internship</a:t>
            </a:r>
          </a:p>
          <a:p>
            <a:pPr eaLnBrk="1" hangingPunct="1">
              <a:lnSpc>
                <a:spcPct val="90000"/>
              </a:lnSpc>
            </a:pPr>
            <a:r>
              <a:rPr lang="en-US" smtClean="0"/>
              <a:t>This means thinking about the skills that you want to see and writing them down</a:t>
            </a:r>
          </a:p>
          <a:p>
            <a:pPr eaLnBrk="1" hangingPunct="1">
              <a:lnSpc>
                <a:spcPct val="90000"/>
              </a:lnSpc>
            </a:pPr>
            <a:r>
              <a:rPr lang="en-US" smtClean="0"/>
              <a:t>Competency-based education/training requires this pre-warning so interns know what they need to do to pass</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6674" name="Slide Number Placeholder 6"/>
          <p:cNvSpPr>
            <a:spLocks noGrp="1"/>
          </p:cNvSpPr>
          <p:nvPr>
            <p:ph type="sldNum" sz="quarter" idx="12"/>
          </p:nvPr>
        </p:nvSpPr>
        <p:spPr>
          <a:noFill/>
        </p:spPr>
        <p:txBody>
          <a:bodyPr/>
          <a:lstStyle/>
          <a:p>
            <a:fld id="{8358FA98-E972-4BDF-AA14-597D621EFF44}" type="slidenum">
              <a:rPr lang="en-US" smtClean="0"/>
              <a:pPr/>
              <a:t>79</a:t>
            </a:fld>
            <a:endParaRPr lang="en-US" smtClean="0"/>
          </a:p>
        </p:txBody>
      </p:sp>
      <p:sp>
        <p:nvSpPr>
          <p:cNvPr id="156675" name="Rectangle 2"/>
          <p:cNvSpPr>
            <a:spLocks noGrp="1" noChangeArrowheads="1"/>
          </p:cNvSpPr>
          <p:nvPr>
            <p:ph type="title"/>
          </p:nvPr>
        </p:nvSpPr>
        <p:spPr/>
        <p:txBody>
          <a:bodyPr/>
          <a:lstStyle/>
          <a:p>
            <a:pPr eaLnBrk="1" hangingPunct="1"/>
            <a:r>
              <a:rPr lang="en-US" smtClean="0"/>
              <a:t>Competency Tips</a:t>
            </a:r>
          </a:p>
        </p:txBody>
      </p:sp>
      <p:sp>
        <p:nvSpPr>
          <p:cNvPr id="156676" name="Rectangle 3"/>
          <p:cNvSpPr>
            <a:spLocks noGrp="1" noChangeArrowheads="1"/>
          </p:cNvSpPr>
          <p:nvPr>
            <p:ph type="body" sz="half" idx="1"/>
          </p:nvPr>
        </p:nvSpPr>
        <p:spPr>
          <a:xfrm>
            <a:off x="457200" y="1600200"/>
            <a:ext cx="4033838" cy="4525963"/>
          </a:xfrm>
        </p:spPr>
        <p:txBody>
          <a:bodyPr/>
          <a:lstStyle/>
          <a:p>
            <a:pPr eaLnBrk="1" hangingPunct="1"/>
            <a:r>
              <a:rPr lang="en-US" smtClean="0"/>
              <a:t>Review your definitions periodically</a:t>
            </a:r>
          </a:p>
          <a:p>
            <a:pPr eaLnBrk="1" hangingPunct="1"/>
            <a:endParaRPr lang="en-US" smtClean="0"/>
          </a:p>
          <a:p>
            <a:pPr eaLnBrk="1" hangingPunct="1"/>
            <a:r>
              <a:rPr lang="en-US" smtClean="0"/>
              <a:t>Ask your interns and fellow therapists to define the competencies as well</a:t>
            </a:r>
          </a:p>
        </p:txBody>
      </p:sp>
      <p:sp>
        <p:nvSpPr>
          <p:cNvPr id="156677" name="Rectangle 4"/>
          <p:cNvSpPr>
            <a:spLocks noGrp="1" noChangeArrowheads="1"/>
          </p:cNvSpPr>
          <p:nvPr>
            <p:ph type="body" sz="half" idx="2"/>
          </p:nvPr>
        </p:nvSpPr>
        <p:spPr>
          <a:xfrm>
            <a:off x="4652963" y="1600200"/>
            <a:ext cx="4033837" cy="4525963"/>
          </a:xfrm>
        </p:spPr>
        <p:txBody>
          <a:bodyPr/>
          <a:lstStyle/>
          <a:p>
            <a:pPr eaLnBrk="1" hangingPunct="1"/>
            <a:r>
              <a:rPr lang="en-US" smtClean="0"/>
              <a:t>List the skills that you need interns to have BEFORE you interview prospective students – they need to know that you want someone who knows specific techniques BEFORE applying!</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3794" name="Slide Number Placeholder 6"/>
          <p:cNvSpPr>
            <a:spLocks noGrp="1"/>
          </p:cNvSpPr>
          <p:nvPr>
            <p:ph type="sldNum" sz="quarter" idx="12"/>
          </p:nvPr>
        </p:nvSpPr>
        <p:spPr>
          <a:noFill/>
        </p:spPr>
        <p:txBody>
          <a:bodyPr/>
          <a:lstStyle/>
          <a:p>
            <a:fld id="{AB656B70-FB20-49BD-9038-3074E4A31E44}" type="slidenum">
              <a:rPr lang="en-US" smtClean="0"/>
              <a:pPr/>
              <a:t>8</a:t>
            </a:fld>
            <a:endParaRPr lang="en-US" smtClean="0"/>
          </a:p>
        </p:txBody>
      </p:sp>
      <p:sp>
        <p:nvSpPr>
          <p:cNvPr id="33795" name="Rectangle 2"/>
          <p:cNvSpPr>
            <a:spLocks noGrp="1" noChangeArrowheads="1"/>
          </p:cNvSpPr>
          <p:nvPr>
            <p:ph type="title"/>
          </p:nvPr>
        </p:nvSpPr>
        <p:spPr/>
        <p:txBody>
          <a:bodyPr/>
          <a:lstStyle/>
          <a:p>
            <a:pPr eaLnBrk="1" hangingPunct="1"/>
            <a:r>
              <a:rPr lang="en-US" smtClean="0"/>
              <a:t>Supervisory Relationships</a:t>
            </a:r>
          </a:p>
        </p:txBody>
      </p:sp>
      <p:sp>
        <p:nvSpPr>
          <p:cNvPr id="33796" name="Rectangle 3"/>
          <p:cNvSpPr>
            <a:spLocks noGrp="1" noChangeArrowheads="1"/>
          </p:cNvSpPr>
          <p:nvPr>
            <p:ph type="body" sz="half" idx="1"/>
          </p:nvPr>
        </p:nvSpPr>
        <p:spPr>
          <a:xfrm>
            <a:off x="457200" y="1600200"/>
            <a:ext cx="8001000" cy="4525963"/>
          </a:xfrm>
        </p:spPr>
        <p:txBody>
          <a:bodyPr/>
          <a:lstStyle/>
          <a:p>
            <a:pPr eaLnBrk="1" hangingPunct="1"/>
            <a:r>
              <a:rPr lang="en-US" sz="2800" smtClean="0"/>
              <a:t>Forinash (2001) states that the focus of the supervision relationship is “to address the complexities involved in helping supervisees in their ongoing (and never-ending) development as competent and compassionate professionals.”  </a:t>
            </a:r>
          </a:p>
          <a:p>
            <a:pPr eaLnBrk="1" hangingPunct="1"/>
            <a:r>
              <a:rPr lang="en-US" sz="2800" smtClean="0"/>
              <a:t>Mollon (in Malchiodi &amp; Riley 1996) observes that “the aim of supervision is to facilitate the trainee’s capacity to </a:t>
            </a:r>
            <a:r>
              <a:rPr lang="en-US" sz="2800" i="1" smtClean="0"/>
              <a:t>think</a:t>
            </a:r>
            <a:r>
              <a:rPr lang="en-US" sz="2800" smtClean="0"/>
              <a:t> about the process of therapy.”</a:t>
            </a:r>
          </a:p>
          <a:p>
            <a:pPr eaLnBrk="1" hangingPunct="1">
              <a:buFontTx/>
              <a:buNone/>
            </a:pPr>
            <a:endParaRPr lang="en-US" sz="2800" smtClean="0"/>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57698" name="Slide Number Placeholder 6"/>
          <p:cNvSpPr>
            <a:spLocks noGrp="1"/>
          </p:cNvSpPr>
          <p:nvPr>
            <p:ph type="sldNum" sz="quarter" idx="12"/>
          </p:nvPr>
        </p:nvSpPr>
        <p:spPr>
          <a:noFill/>
        </p:spPr>
        <p:txBody>
          <a:bodyPr/>
          <a:lstStyle/>
          <a:p>
            <a:fld id="{D385FEB3-0DA3-4F54-9CF3-2D995FE2B899}" type="slidenum">
              <a:rPr lang="en-US" smtClean="0"/>
              <a:pPr/>
              <a:t>80</a:t>
            </a:fld>
            <a:endParaRPr lang="en-US" smtClean="0"/>
          </a:p>
        </p:txBody>
      </p:sp>
      <p:sp>
        <p:nvSpPr>
          <p:cNvPr id="157699" name="Rectangle 2"/>
          <p:cNvSpPr>
            <a:spLocks noGrp="1" noChangeArrowheads="1"/>
          </p:cNvSpPr>
          <p:nvPr>
            <p:ph type="title"/>
          </p:nvPr>
        </p:nvSpPr>
        <p:spPr/>
        <p:txBody>
          <a:bodyPr/>
          <a:lstStyle/>
          <a:p>
            <a:pPr eaLnBrk="1" hangingPunct="1"/>
            <a:r>
              <a:rPr lang="en-US" smtClean="0"/>
              <a:t>More Competency Tips</a:t>
            </a:r>
          </a:p>
        </p:txBody>
      </p:sp>
      <p:sp>
        <p:nvSpPr>
          <p:cNvPr id="157700" name="Rectangle 3"/>
          <p:cNvSpPr>
            <a:spLocks noGrp="1" noChangeArrowheads="1"/>
          </p:cNvSpPr>
          <p:nvPr>
            <p:ph type="body" sz="half" idx="1"/>
          </p:nvPr>
        </p:nvSpPr>
        <p:spPr>
          <a:xfrm>
            <a:off x="457200" y="1600200"/>
            <a:ext cx="4033838" cy="4525963"/>
          </a:xfrm>
        </p:spPr>
        <p:txBody>
          <a:bodyPr/>
          <a:lstStyle/>
          <a:p>
            <a:pPr eaLnBrk="1" hangingPunct="1"/>
            <a:r>
              <a:rPr lang="en-US" smtClean="0"/>
              <a:t>Ask faculty members about specific skills rather than general competency ratings – you are more likely to get the information that you want!</a:t>
            </a:r>
          </a:p>
        </p:txBody>
      </p:sp>
      <p:sp>
        <p:nvSpPr>
          <p:cNvPr id="157701" name="Rectangle 4"/>
          <p:cNvSpPr>
            <a:spLocks noGrp="1" noChangeArrowheads="1"/>
          </p:cNvSpPr>
          <p:nvPr>
            <p:ph type="body" sz="half" idx="2"/>
          </p:nvPr>
        </p:nvSpPr>
        <p:spPr>
          <a:xfrm>
            <a:off x="4652963" y="1600200"/>
            <a:ext cx="4033837" cy="4525963"/>
          </a:xfrm>
        </p:spPr>
        <p:txBody>
          <a:bodyPr/>
          <a:lstStyle/>
          <a:p>
            <a:pPr eaLnBrk="1" hangingPunct="1"/>
            <a:r>
              <a:rPr lang="en-US" smtClean="0"/>
              <a:t>Use the same skill sets throughout the internship to illustrate gains in knowledge</a:t>
            </a:r>
          </a:p>
          <a:p>
            <a:pPr eaLnBrk="1" hangingPunct="1"/>
            <a:endParaRPr lang="en-US" smtClean="0"/>
          </a:p>
          <a:p>
            <a:pPr eaLnBrk="1" hangingPunct="1"/>
            <a:r>
              <a:rPr lang="en-US" smtClean="0"/>
              <a:t>If you will not be addressing a competency – TELL all about it – it’s okay!</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58722" name="Slide Number Placeholder 6"/>
          <p:cNvSpPr>
            <a:spLocks noGrp="1"/>
          </p:cNvSpPr>
          <p:nvPr>
            <p:ph type="sldNum" sz="quarter" idx="12"/>
          </p:nvPr>
        </p:nvSpPr>
        <p:spPr>
          <a:noFill/>
        </p:spPr>
        <p:txBody>
          <a:bodyPr/>
          <a:lstStyle/>
          <a:p>
            <a:fld id="{84308B5C-FDBC-4365-BDAD-E330D0A4834B}" type="slidenum">
              <a:rPr lang="en-US" smtClean="0"/>
              <a:pPr/>
              <a:t>81</a:t>
            </a:fld>
            <a:endParaRPr lang="en-US" smtClean="0"/>
          </a:p>
        </p:txBody>
      </p:sp>
      <p:sp>
        <p:nvSpPr>
          <p:cNvPr id="158723" name="Rectangle 2"/>
          <p:cNvSpPr>
            <a:spLocks noGrp="1" noChangeArrowheads="1"/>
          </p:cNvSpPr>
          <p:nvPr>
            <p:ph type="title"/>
          </p:nvPr>
        </p:nvSpPr>
        <p:spPr>
          <a:xfrm>
            <a:off x="685800" y="457200"/>
            <a:ext cx="7772400" cy="1143000"/>
          </a:xfrm>
        </p:spPr>
        <p:txBody>
          <a:bodyPr/>
          <a:lstStyle/>
          <a:p>
            <a:pPr eaLnBrk="1" hangingPunct="1"/>
            <a:r>
              <a:rPr lang="en-US" smtClean="0">
                <a:cs typeface="Times New Roman" pitchFamily="18" charset="0"/>
              </a:rPr>
              <a:t>Music in Supervision</a:t>
            </a:r>
            <a:r>
              <a:rPr lang="en-US" smtClean="0"/>
              <a:t> </a:t>
            </a:r>
          </a:p>
        </p:txBody>
      </p:sp>
      <p:pic>
        <p:nvPicPr>
          <p:cNvPr id="158724" name="Picture 3" descr="2a"/>
          <p:cNvPicPr>
            <a:picLocks noGrp="1" noChangeAspect="1" noChangeArrowheads="1"/>
          </p:cNvPicPr>
          <p:nvPr>
            <p:ph type="clipArt" sz="half" idx="1"/>
          </p:nvPr>
        </p:nvPicPr>
        <p:blipFill>
          <a:blip r:embed="rId2"/>
          <a:srcRect/>
          <a:stretch>
            <a:fillRect/>
          </a:stretch>
        </p:blipFill>
        <p:spPr>
          <a:xfrm>
            <a:off x="3200400" y="1828800"/>
            <a:ext cx="2940050" cy="4114800"/>
          </a:xfrm>
        </p:spPr>
      </p:pic>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59746" name="Slide Number Placeholder 5"/>
          <p:cNvSpPr>
            <a:spLocks noGrp="1"/>
          </p:cNvSpPr>
          <p:nvPr>
            <p:ph type="sldNum" sz="quarter" idx="12"/>
          </p:nvPr>
        </p:nvSpPr>
        <p:spPr>
          <a:noFill/>
        </p:spPr>
        <p:txBody>
          <a:bodyPr/>
          <a:lstStyle/>
          <a:p>
            <a:fld id="{57DE9050-55F6-4BE0-BE26-4B5E94ED4B24}" type="slidenum">
              <a:rPr lang="en-US" smtClean="0"/>
              <a:pPr/>
              <a:t>82</a:t>
            </a:fld>
            <a:endParaRPr lang="en-US" smtClean="0"/>
          </a:p>
        </p:txBody>
      </p:sp>
      <p:sp>
        <p:nvSpPr>
          <p:cNvPr id="159747" name="Rectangle 2"/>
          <p:cNvSpPr>
            <a:spLocks noGrp="1" noChangeArrowheads="1"/>
          </p:cNvSpPr>
          <p:nvPr>
            <p:ph type="title"/>
          </p:nvPr>
        </p:nvSpPr>
        <p:spPr>
          <a:xfrm>
            <a:off x="457200" y="274638"/>
            <a:ext cx="8229600" cy="563562"/>
          </a:xfrm>
        </p:spPr>
        <p:txBody>
          <a:bodyPr/>
          <a:lstStyle/>
          <a:p>
            <a:pPr eaLnBrk="1" hangingPunct="1"/>
            <a:r>
              <a:rPr lang="en-US" sz="4000" smtClean="0"/>
              <a:t>Musical Development</a:t>
            </a:r>
          </a:p>
        </p:txBody>
      </p:sp>
      <p:sp>
        <p:nvSpPr>
          <p:cNvPr id="159748" name="Rectangle 3"/>
          <p:cNvSpPr>
            <a:spLocks noGrp="1" noChangeArrowheads="1"/>
          </p:cNvSpPr>
          <p:nvPr>
            <p:ph type="body" idx="1"/>
          </p:nvPr>
        </p:nvSpPr>
        <p:spPr>
          <a:xfrm>
            <a:off x="457200" y="1066800"/>
            <a:ext cx="8229600" cy="5059363"/>
          </a:xfrm>
        </p:spPr>
        <p:txBody>
          <a:bodyPr/>
          <a:lstStyle/>
          <a:p>
            <a:pPr eaLnBrk="1" hangingPunct="1">
              <a:lnSpc>
                <a:spcPct val="90000"/>
              </a:lnSpc>
            </a:pPr>
            <a:r>
              <a:rPr lang="en-US" sz="2800" smtClean="0"/>
              <a:t>Playing, practicing, improvising on own instrument to nourish musical self, build rapport/team-building</a:t>
            </a:r>
          </a:p>
          <a:p>
            <a:pPr eaLnBrk="1" hangingPunct="1">
              <a:lnSpc>
                <a:spcPct val="90000"/>
              </a:lnSpc>
            </a:pPr>
            <a:r>
              <a:rPr lang="en-US" sz="2800" smtClean="0"/>
              <a:t>Playing, practicing, improvising on non-primary instrument to develop music skills, let go of perfection.</a:t>
            </a:r>
          </a:p>
          <a:p>
            <a:pPr eaLnBrk="1" hangingPunct="1">
              <a:lnSpc>
                <a:spcPct val="90000"/>
              </a:lnSpc>
            </a:pPr>
            <a:r>
              <a:rPr lang="en-US" sz="2800" smtClean="0"/>
              <a:t>Becoming more comfortable with different musical styles/increasing repertoire</a:t>
            </a:r>
          </a:p>
          <a:p>
            <a:pPr eaLnBrk="1" hangingPunct="1">
              <a:lnSpc>
                <a:spcPct val="90000"/>
              </a:lnSpc>
            </a:pPr>
            <a:r>
              <a:rPr lang="en-US" sz="2800" smtClean="0"/>
              <a:t>Encourage use of main instrument as well as “weaker” instruments in sessions</a:t>
            </a:r>
          </a:p>
          <a:p>
            <a:pPr eaLnBrk="1" hangingPunct="1">
              <a:lnSpc>
                <a:spcPct val="90000"/>
              </a:lnSpc>
            </a:pPr>
            <a:r>
              <a:rPr lang="en-US" sz="2800" smtClean="0"/>
              <a:t>Focus on a specific music competency (e.g., improvisation)</a:t>
            </a:r>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a:p>
            <a:pPr eaLnBrk="1" hangingPunct="1">
              <a:lnSpc>
                <a:spcPct val="90000"/>
              </a:lnSpc>
            </a:pPr>
            <a:endParaRPr lang="en-US" sz="2800" smtClean="0"/>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61794" name="Slide Number Placeholder 5"/>
          <p:cNvSpPr>
            <a:spLocks noGrp="1"/>
          </p:cNvSpPr>
          <p:nvPr>
            <p:ph type="sldNum" sz="quarter" idx="12"/>
          </p:nvPr>
        </p:nvSpPr>
        <p:spPr>
          <a:noFill/>
        </p:spPr>
        <p:txBody>
          <a:bodyPr/>
          <a:lstStyle/>
          <a:p>
            <a:fld id="{DB536F77-ECA9-4169-81B2-143838DFAB53}" type="slidenum">
              <a:rPr lang="en-US" smtClean="0"/>
              <a:pPr/>
              <a:t>83</a:t>
            </a:fld>
            <a:endParaRPr lang="en-US" smtClean="0"/>
          </a:p>
        </p:txBody>
      </p:sp>
      <p:sp>
        <p:nvSpPr>
          <p:cNvPr id="161795" name="Rectangle 2"/>
          <p:cNvSpPr>
            <a:spLocks noGrp="1" noChangeArrowheads="1"/>
          </p:cNvSpPr>
          <p:nvPr>
            <p:ph type="title"/>
          </p:nvPr>
        </p:nvSpPr>
        <p:spPr/>
        <p:txBody>
          <a:bodyPr/>
          <a:lstStyle/>
          <a:p>
            <a:pPr eaLnBrk="1" hangingPunct="1"/>
            <a:r>
              <a:rPr lang="en-US" sz="4000" smtClean="0"/>
              <a:t>Self-Awareness &amp; Insight</a:t>
            </a:r>
            <a:br>
              <a:rPr lang="en-US" sz="4000" smtClean="0"/>
            </a:br>
            <a:endParaRPr lang="en-US" sz="4000" smtClean="0"/>
          </a:p>
        </p:txBody>
      </p:sp>
      <p:sp>
        <p:nvSpPr>
          <p:cNvPr id="161796" name="Rectangle 3"/>
          <p:cNvSpPr>
            <a:spLocks noGrp="1" noChangeArrowheads="1"/>
          </p:cNvSpPr>
          <p:nvPr>
            <p:ph type="body" idx="1"/>
          </p:nvPr>
        </p:nvSpPr>
        <p:spPr>
          <a:xfrm>
            <a:off x="457200" y="990600"/>
            <a:ext cx="8229600" cy="5135563"/>
          </a:xfrm>
        </p:spPr>
        <p:txBody>
          <a:bodyPr/>
          <a:lstStyle/>
          <a:p>
            <a:pPr eaLnBrk="1" hangingPunct="1">
              <a:lnSpc>
                <a:spcPct val="90000"/>
              </a:lnSpc>
            </a:pPr>
            <a:r>
              <a:rPr lang="en-US" smtClean="0"/>
              <a:t>Improvise musically certain aspects of self or the client: improvising feelings, sensations, and perceptions to gain insight/when “stuck” with a client</a:t>
            </a:r>
          </a:p>
          <a:p>
            <a:pPr eaLnBrk="1" hangingPunct="1">
              <a:lnSpc>
                <a:spcPct val="90000"/>
              </a:lnSpc>
            </a:pPr>
            <a:r>
              <a:rPr lang="en-US" smtClean="0"/>
              <a:t>Create a musical portrait of client via improvisation for insight/ideas</a:t>
            </a:r>
          </a:p>
          <a:p>
            <a:pPr eaLnBrk="1" hangingPunct="1">
              <a:lnSpc>
                <a:spcPct val="90000"/>
              </a:lnSpc>
            </a:pPr>
            <a:r>
              <a:rPr lang="en-US" smtClean="0"/>
              <a:t>Role-play musical interactions with intern in role of client and supervisor as role of intern (then switch)</a:t>
            </a:r>
          </a:p>
          <a:p>
            <a:pPr eaLnBrk="1" hangingPunct="1">
              <a:lnSpc>
                <a:spcPct val="90000"/>
              </a:lnSpc>
            </a:pPr>
            <a:r>
              <a:rPr lang="en-US" smtClean="0"/>
              <a:t>Team-building with departmental staff</a:t>
            </a:r>
          </a:p>
          <a:p>
            <a:pPr eaLnBrk="1" hangingPunct="1">
              <a:lnSpc>
                <a:spcPct val="90000"/>
              </a:lnSpc>
            </a:pPr>
            <a:endParaRPr lang="en-US" smtClean="0"/>
          </a:p>
          <a:p>
            <a:pPr eaLnBrk="1" hangingPunct="1">
              <a:lnSpc>
                <a:spcPct val="90000"/>
              </a:lnSpc>
              <a:buFontTx/>
              <a:buNone/>
            </a:pPr>
            <a:endParaRPr lang="en-US" smtClean="0"/>
          </a:p>
          <a:p>
            <a:pPr eaLnBrk="1" hangingPunct="1">
              <a:lnSpc>
                <a:spcPct val="90000"/>
              </a:lnSpc>
            </a:pPr>
            <a:endParaRPr lang="en-US" smtClean="0"/>
          </a:p>
        </p:txBody>
      </p:sp>
    </p:spTree>
  </p:cSld>
  <p:clrMapOvr>
    <a:masterClrMapping/>
  </p:clrMapOvr>
  <p:transition/>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63842" name="Slide Number Placeholder 5"/>
          <p:cNvSpPr>
            <a:spLocks noGrp="1"/>
          </p:cNvSpPr>
          <p:nvPr>
            <p:ph type="sldNum" sz="quarter" idx="12"/>
          </p:nvPr>
        </p:nvSpPr>
        <p:spPr>
          <a:noFill/>
        </p:spPr>
        <p:txBody>
          <a:bodyPr/>
          <a:lstStyle/>
          <a:p>
            <a:fld id="{6F8A36A6-B458-42A1-94B5-A67FFDDE185B}" type="slidenum">
              <a:rPr lang="en-US" smtClean="0"/>
              <a:pPr/>
              <a:t>84</a:t>
            </a:fld>
            <a:endParaRPr lang="en-US" smtClean="0"/>
          </a:p>
        </p:txBody>
      </p:sp>
      <p:sp>
        <p:nvSpPr>
          <p:cNvPr id="163843" name="Rectangle 2"/>
          <p:cNvSpPr>
            <a:spLocks noGrp="1" noChangeArrowheads="1"/>
          </p:cNvSpPr>
          <p:nvPr>
            <p:ph type="title"/>
          </p:nvPr>
        </p:nvSpPr>
        <p:spPr/>
        <p:txBody>
          <a:bodyPr/>
          <a:lstStyle/>
          <a:p>
            <a:pPr eaLnBrk="1" hangingPunct="1"/>
            <a:r>
              <a:rPr lang="en-US" smtClean="0"/>
              <a:t>Session Analysis</a:t>
            </a:r>
          </a:p>
        </p:txBody>
      </p:sp>
      <p:sp>
        <p:nvSpPr>
          <p:cNvPr id="163844" name="Rectangle 3"/>
          <p:cNvSpPr>
            <a:spLocks noGrp="1" noChangeArrowheads="1"/>
          </p:cNvSpPr>
          <p:nvPr>
            <p:ph type="body" idx="1"/>
          </p:nvPr>
        </p:nvSpPr>
        <p:spPr/>
        <p:txBody>
          <a:bodyPr/>
          <a:lstStyle/>
          <a:p>
            <a:pPr marL="609600" indent="-609600" eaLnBrk="1" hangingPunct="1"/>
            <a:r>
              <a:rPr lang="en-US" smtClean="0"/>
              <a:t>Audio recording musical interactions in client sessions: analyzing the music (client alone, therapist alone, together)</a:t>
            </a:r>
          </a:p>
          <a:p>
            <a:pPr marL="609600" indent="-609600" eaLnBrk="1" hangingPunct="1"/>
            <a:r>
              <a:rPr lang="en-US" smtClean="0"/>
              <a:t>Actively listening to audio recordings of sessions to be more sensitive to clients’ needs/responses</a:t>
            </a:r>
          </a:p>
          <a:p>
            <a:pPr marL="609600" indent="-609600" eaLnBrk="1" hangingPunct="1">
              <a:buFontTx/>
              <a:buNone/>
            </a:pPr>
            <a:endParaRPr lang="en-US" smtClean="0"/>
          </a:p>
        </p:txBody>
      </p:sp>
    </p:spTree>
  </p:cSld>
  <p:clrMapOvr>
    <a:masterClrMapping/>
  </p:clrMapOvr>
  <p:transition/>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65890" name="Slide Number Placeholder 5"/>
          <p:cNvSpPr>
            <a:spLocks noGrp="1"/>
          </p:cNvSpPr>
          <p:nvPr>
            <p:ph type="sldNum" sz="quarter" idx="12"/>
          </p:nvPr>
        </p:nvSpPr>
        <p:spPr>
          <a:noFill/>
        </p:spPr>
        <p:txBody>
          <a:bodyPr/>
          <a:lstStyle/>
          <a:p>
            <a:fld id="{62DBA766-2632-425C-A0B8-8777A741CF8C}" type="slidenum">
              <a:rPr lang="en-US" smtClean="0"/>
              <a:pPr/>
              <a:t>85</a:t>
            </a:fld>
            <a:endParaRPr lang="en-US" smtClean="0"/>
          </a:p>
        </p:txBody>
      </p:sp>
      <p:sp>
        <p:nvSpPr>
          <p:cNvPr id="165891" name="Rectangle 2"/>
          <p:cNvSpPr>
            <a:spLocks noGrp="1" noChangeArrowheads="1"/>
          </p:cNvSpPr>
          <p:nvPr>
            <p:ph type="ctrTitle"/>
          </p:nvPr>
        </p:nvSpPr>
        <p:spPr>
          <a:xfrm>
            <a:off x="685800" y="2286000"/>
            <a:ext cx="7772400" cy="1143000"/>
          </a:xfrm>
        </p:spPr>
        <p:txBody>
          <a:bodyPr/>
          <a:lstStyle/>
          <a:p>
            <a:pPr eaLnBrk="1" hangingPunct="1"/>
            <a:r>
              <a:rPr lang="en-US" smtClean="0"/>
              <a:t>Situations</a:t>
            </a:r>
          </a:p>
        </p:txBody>
      </p:sp>
    </p:spTree>
  </p:cSld>
  <p:clrMapOvr>
    <a:masterClrMapping/>
  </p:clrMapOvr>
  <p:transition/>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p:cNvGrpSpPr/>
        <p:nvPr/>
      </p:nvGrpSpPr>
      <p:grpSpPr>
        <a:xfrm>
          <a:off x="0" y="0"/>
          <a:ext cx="0" cy="0"/>
          <a:chOff x="0" y="0"/>
          <a:chExt cx="0" cy="0"/>
        </a:xfrm>
      </p:grpSpPr>
      <p:sp>
        <p:nvSpPr>
          <p:cNvPr id="166914" name="Slide Number Placeholder 5"/>
          <p:cNvSpPr>
            <a:spLocks noGrp="1"/>
          </p:cNvSpPr>
          <p:nvPr>
            <p:ph type="sldNum" sz="quarter" idx="12"/>
          </p:nvPr>
        </p:nvSpPr>
        <p:spPr>
          <a:noFill/>
        </p:spPr>
        <p:txBody>
          <a:bodyPr/>
          <a:lstStyle/>
          <a:p>
            <a:fld id="{CC5241B1-EF30-4321-8624-B014E18A5E48}" type="slidenum">
              <a:rPr lang="en-US" smtClean="0"/>
              <a:pPr/>
              <a:t>86</a:t>
            </a:fld>
            <a:endParaRPr lang="en-US" smtClean="0"/>
          </a:p>
        </p:txBody>
      </p:sp>
      <p:sp>
        <p:nvSpPr>
          <p:cNvPr id="166915" name="Rectangle 2"/>
          <p:cNvSpPr>
            <a:spLocks noGrp="1" noChangeArrowheads="1"/>
          </p:cNvSpPr>
          <p:nvPr>
            <p:ph type="ctrTitle"/>
          </p:nvPr>
        </p:nvSpPr>
        <p:spPr>
          <a:xfrm>
            <a:off x="685800" y="2286000"/>
            <a:ext cx="7772400" cy="1143000"/>
          </a:xfrm>
        </p:spPr>
        <p:txBody>
          <a:bodyPr/>
          <a:lstStyle/>
          <a:p>
            <a:pPr eaLnBrk="1" hangingPunct="1"/>
            <a:r>
              <a:rPr lang="en-US" smtClean="0"/>
              <a:t>Post-Test</a:t>
            </a:r>
          </a:p>
        </p:txBody>
      </p:sp>
      <p:sp>
        <p:nvSpPr>
          <p:cNvPr id="166916" name="Rectangle 3"/>
          <p:cNvSpPr>
            <a:spLocks noGrp="1" noChangeArrowheads="1"/>
          </p:cNvSpPr>
          <p:nvPr>
            <p:ph type="subTitle" idx="1"/>
          </p:nvPr>
        </p:nvSpPr>
        <p:spPr/>
        <p:txBody>
          <a:bodyPr/>
          <a:lstStyle/>
          <a:p>
            <a:pPr eaLnBrk="1" hangingPunct="1"/>
            <a:r>
              <a:rPr lang="en-US" smtClean="0"/>
              <a:t>30 minutes to complete questions and CMTE evaluations!</a:t>
            </a:r>
          </a:p>
          <a:p>
            <a:pPr eaLnBrk="1" hangingPunct="1"/>
            <a:r>
              <a:rPr lang="en-US" smtClean="0"/>
              <a:t>No talking, but you may use notes.</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34818" name="Slide Number Placeholder 7"/>
          <p:cNvSpPr>
            <a:spLocks noGrp="1"/>
          </p:cNvSpPr>
          <p:nvPr>
            <p:ph type="sldNum" sz="quarter" idx="12"/>
          </p:nvPr>
        </p:nvSpPr>
        <p:spPr>
          <a:noFill/>
        </p:spPr>
        <p:txBody>
          <a:bodyPr/>
          <a:lstStyle/>
          <a:p>
            <a:fld id="{9ED5D60B-11E6-419D-9491-C411DB9C86A6}" type="slidenum">
              <a:rPr lang="en-US" smtClean="0"/>
              <a:pPr/>
              <a:t>9</a:t>
            </a:fld>
            <a:endParaRPr lang="en-US" smtClean="0"/>
          </a:p>
        </p:txBody>
      </p:sp>
      <p:sp>
        <p:nvSpPr>
          <p:cNvPr id="34819" name="Rectangle 2"/>
          <p:cNvSpPr>
            <a:spLocks noGrp="1" noChangeArrowheads="1"/>
          </p:cNvSpPr>
          <p:nvPr>
            <p:ph type="title"/>
          </p:nvPr>
        </p:nvSpPr>
        <p:spPr/>
        <p:txBody>
          <a:bodyPr/>
          <a:lstStyle/>
          <a:p>
            <a:pPr eaLnBrk="1" hangingPunct="1"/>
            <a:r>
              <a:rPr lang="en-US" smtClean="0"/>
              <a:t>Supervision helps interns to:</a:t>
            </a:r>
          </a:p>
        </p:txBody>
      </p:sp>
      <p:sp>
        <p:nvSpPr>
          <p:cNvPr id="34820" name="Rectangle 3"/>
          <p:cNvSpPr>
            <a:spLocks noGrp="1" noChangeArrowheads="1"/>
          </p:cNvSpPr>
          <p:nvPr>
            <p:ph type="body" sz="half" idx="1"/>
          </p:nvPr>
        </p:nvSpPr>
        <p:spPr/>
        <p:txBody>
          <a:bodyPr/>
          <a:lstStyle/>
          <a:p>
            <a:pPr eaLnBrk="1" hangingPunct="1"/>
            <a:r>
              <a:rPr lang="en-US" sz="2800" smtClean="0"/>
              <a:t>Understand their clients</a:t>
            </a:r>
          </a:p>
          <a:p>
            <a:pPr eaLnBrk="1" hangingPunct="1"/>
            <a:r>
              <a:rPr lang="en-US" sz="2800" smtClean="0"/>
              <a:t>Develop a capacity for self-awareness and reflections</a:t>
            </a:r>
          </a:p>
          <a:p>
            <a:pPr eaLnBrk="1" hangingPunct="1"/>
            <a:r>
              <a:rPr lang="en-US" sz="2800" smtClean="0"/>
              <a:t>Understand theory and practical application of therapy to diverse settings</a:t>
            </a:r>
          </a:p>
        </p:txBody>
      </p:sp>
      <p:pic>
        <p:nvPicPr>
          <p:cNvPr id="34821" name="Picture 4" descr="MCj04258200000[1]"/>
          <p:cNvPicPr>
            <a:picLocks noGrp="1" noChangeAspect="1" noChangeArrowheads="1"/>
          </p:cNvPicPr>
          <p:nvPr>
            <p:ph sz="quarter" idx="2"/>
          </p:nvPr>
        </p:nvPicPr>
        <p:blipFill>
          <a:blip r:embed="rId2"/>
          <a:srcRect/>
          <a:stretch>
            <a:fillRect/>
          </a:stretch>
        </p:blipFill>
        <p:spPr>
          <a:xfrm>
            <a:off x="4343400" y="2057400"/>
            <a:ext cx="1981200" cy="2025650"/>
          </a:xfrm>
        </p:spPr>
      </p:pic>
      <p:pic>
        <p:nvPicPr>
          <p:cNvPr id="34822" name="Picture 5" descr="MCj04258260000[1]"/>
          <p:cNvPicPr>
            <a:picLocks noGrp="1" noChangeAspect="1" noChangeArrowheads="1"/>
          </p:cNvPicPr>
          <p:nvPr>
            <p:ph sz="quarter" idx="3"/>
          </p:nvPr>
        </p:nvPicPr>
        <p:blipFill>
          <a:blip r:embed="rId3"/>
          <a:srcRect/>
          <a:stretch>
            <a:fillRect/>
          </a:stretch>
        </p:blipFill>
        <p:spPr>
          <a:xfrm>
            <a:off x="6781800" y="3276600"/>
            <a:ext cx="1835150" cy="1698625"/>
          </a:xfrm>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5079</Words>
  <Application>Microsoft Office PowerPoint</Application>
  <PresentationFormat>On-screen Show (4:3)</PresentationFormat>
  <Paragraphs>771</Paragraphs>
  <Slides>86</Slides>
  <Notes>59</Notes>
  <HiddenSlides>0</HiddenSlides>
  <MMClips>0</MMClips>
  <ScaleCrop>false</ScaleCrop>
  <HeadingPairs>
    <vt:vector size="6" baseType="variant">
      <vt:variant>
        <vt:lpstr>Fonts Used</vt:lpstr>
      </vt:variant>
      <vt:variant>
        <vt:i4>5</vt:i4>
      </vt:variant>
      <vt:variant>
        <vt:lpstr>Design Template</vt:lpstr>
      </vt:variant>
      <vt:variant>
        <vt:i4>1</vt:i4>
      </vt:variant>
      <vt:variant>
        <vt:lpstr>Slide Titles</vt:lpstr>
      </vt:variant>
      <vt:variant>
        <vt:i4>86</vt:i4>
      </vt:variant>
    </vt:vector>
  </HeadingPairs>
  <TitlesOfParts>
    <vt:vector size="92" baseType="lpstr">
      <vt:lpstr>Arial</vt:lpstr>
      <vt:lpstr>Book Antiqua</vt:lpstr>
      <vt:lpstr>Times New Roman</vt:lpstr>
      <vt:lpstr>Times</vt:lpstr>
      <vt:lpstr>Calibri</vt:lpstr>
      <vt:lpstr>Default Design</vt:lpstr>
      <vt:lpstr>Supervising the Music Therapy Intern</vt:lpstr>
      <vt:lpstr>Overview of the CMTE</vt:lpstr>
      <vt:lpstr>AIAC Representatives</vt:lpstr>
      <vt:lpstr>Situations</vt:lpstr>
      <vt:lpstr>What is Supervision?</vt:lpstr>
      <vt:lpstr>Supervision:</vt:lpstr>
      <vt:lpstr>Elements of Supervision</vt:lpstr>
      <vt:lpstr>Supervisory Relationships</vt:lpstr>
      <vt:lpstr>Supervision helps interns to:</vt:lpstr>
      <vt:lpstr>Supervision ideas…..</vt:lpstr>
      <vt:lpstr>Supervision can be used to discuss…</vt:lpstr>
      <vt:lpstr>Types of Supervision</vt:lpstr>
      <vt:lpstr>Models of Supervision</vt:lpstr>
      <vt:lpstr>Ethical Issues in  Music Therapy Supervision</vt:lpstr>
      <vt:lpstr>AMTA Code of Ethics</vt:lpstr>
      <vt:lpstr>Ethical Considerations</vt:lpstr>
      <vt:lpstr>Overview of Ethical Considerations</vt:lpstr>
      <vt:lpstr>Supervisory Relationship &amp; Process</vt:lpstr>
      <vt:lpstr>Slide 19</vt:lpstr>
      <vt:lpstr>Supervisor Roles &amp; Boundaries</vt:lpstr>
      <vt:lpstr>Supervisor, not to be confused with…</vt:lpstr>
      <vt:lpstr>The Slippery Slope of  Dual Relationships</vt:lpstr>
      <vt:lpstr>Slide 23</vt:lpstr>
      <vt:lpstr>Discussing Personal Issues in Supervision</vt:lpstr>
      <vt:lpstr>Confidentiality</vt:lpstr>
      <vt:lpstr>From AMTA Code of Ethics:</vt:lpstr>
      <vt:lpstr>Supervisor Competence</vt:lpstr>
      <vt:lpstr>Do…</vt:lpstr>
      <vt:lpstr>Self-Care for the Supervisor</vt:lpstr>
      <vt:lpstr>National Roster Internship Listserv</vt:lpstr>
      <vt:lpstr>Situations</vt:lpstr>
      <vt:lpstr>Break</vt:lpstr>
      <vt:lpstr>Establishing and Maintaining the Supervision Dialogue</vt:lpstr>
      <vt:lpstr>The Foundation for Dialogue</vt:lpstr>
      <vt:lpstr>Holding in mind what you want for yourself, the intern and relationship helps diminish secondary motives that are dialogue killers:</vt:lpstr>
      <vt:lpstr>Make it safe to dialogue</vt:lpstr>
      <vt:lpstr>Your path to action should reflect what you really want</vt:lpstr>
      <vt:lpstr>The common pool of meaning</vt:lpstr>
      <vt:lpstr>Resources</vt:lpstr>
      <vt:lpstr>Racial &amp; Cultural Identity Development</vt:lpstr>
      <vt:lpstr>Definitions</vt:lpstr>
      <vt:lpstr>Acculturation Curve</vt:lpstr>
      <vt:lpstr>Five Practices of Exemplary Leadership</vt:lpstr>
      <vt:lpstr>Model the Way</vt:lpstr>
      <vt:lpstr>Inspire a Shared Vision</vt:lpstr>
      <vt:lpstr>Challenge the Process</vt:lpstr>
      <vt:lpstr>Enable Others to Act</vt:lpstr>
      <vt:lpstr>Encourage the Heart</vt:lpstr>
      <vt:lpstr>Supervisor Responsibilities</vt:lpstr>
      <vt:lpstr>Interventions</vt:lpstr>
      <vt:lpstr>When Challenges Arise… Creating TEAM</vt:lpstr>
      <vt:lpstr>TEAM</vt:lpstr>
      <vt:lpstr>Type-Watching</vt:lpstr>
      <vt:lpstr>Slide 54</vt:lpstr>
      <vt:lpstr>Slide 55</vt:lpstr>
      <vt:lpstr>Slide 56</vt:lpstr>
      <vt:lpstr>Slide 57</vt:lpstr>
      <vt:lpstr>Slide 58</vt:lpstr>
      <vt:lpstr>Slide 59</vt:lpstr>
      <vt:lpstr>Break</vt:lpstr>
      <vt:lpstr>Situations</vt:lpstr>
      <vt:lpstr>Administrative &amp; Managerial Tasks of Supervision</vt:lpstr>
      <vt:lpstr>Time Management is Key</vt:lpstr>
      <vt:lpstr>Intern Recruitment</vt:lpstr>
      <vt:lpstr>Interview and Audition Process  The Screening Process</vt:lpstr>
      <vt:lpstr>Organized Record-Keeping</vt:lpstr>
      <vt:lpstr>Clinical Management</vt:lpstr>
      <vt:lpstr>Program Evaluation</vt:lpstr>
      <vt:lpstr>Internship Agreements</vt:lpstr>
      <vt:lpstr>Internship Agreements - 2</vt:lpstr>
      <vt:lpstr>Slide 71</vt:lpstr>
      <vt:lpstr>Slide 72</vt:lpstr>
      <vt:lpstr>AMTA Competencies</vt:lpstr>
      <vt:lpstr>Slide 74</vt:lpstr>
      <vt:lpstr>Tenets of Competency-Based Training</vt:lpstr>
      <vt:lpstr>AMTA Competencies</vt:lpstr>
      <vt:lpstr>Competency Practice</vt:lpstr>
      <vt:lpstr>Competency Practice - 2</vt:lpstr>
      <vt:lpstr>Competency Tips</vt:lpstr>
      <vt:lpstr>More Competency Tips</vt:lpstr>
      <vt:lpstr>Music in Supervision </vt:lpstr>
      <vt:lpstr>Musical Development</vt:lpstr>
      <vt:lpstr>Self-Awareness &amp; Insight </vt:lpstr>
      <vt:lpstr>Session Analysis</vt:lpstr>
      <vt:lpstr>Situations</vt:lpstr>
      <vt:lpstr>Post-Test</vt:lpstr>
    </vt:vector>
  </TitlesOfParts>
  <Company>University of Texas Medical Branch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Supervising the Music Therapy Intern</dc:title>
  <dc:creator>UTMB</dc:creator>
  <cp:lastModifiedBy>AScheve</cp:lastModifiedBy>
  <cp:revision>109</cp:revision>
  <dcterms:created xsi:type="dcterms:W3CDTF">2008-10-18T18:05:08Z</dcterms:created>
  <dcterms:modified xsi:type="dcterms:W3CDTF">2012-03-22T17:11:55Z</dcterms:modified>
</cp:coreProperties>
</file>